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6" r:id="rId2"/>
    <p:sldId id="307" r:id="rId3"/>
    <p:sldId id="322" r:id="rId4"/>
    <p:sldId id="308" r:id="rId5"/>
    <p:sldId id="309" r:id="rId6"/>
    <p:sldId id="328" r:id="rId7"/>
    <p:sldId id="329" r:id="rId8"/>
    <p:sldId id="312" r:id="rId9"/>
    <p:sldId id="264" r:id="rId10"/>
    <p:sldId id="265" r:id="rId11"/>
    <p:sldId id="313" r:id="rId12"/>
    <p:sldId id="266" r:id="rId13"/>
    <p:sldId id="267" r:id="rId14"/>
    <p:sldId id="314" r:id="rId15"/>
    <p:sldId id="315" r:id="rId16"/>
    <p:sldId id="316" r:id="rId17"/>
    <p:sldId id="321" r:id="rId18"/>
    <p:sldId id="268" r:id="rId19"/>
    <p:sldId id="269" r:id="rId20"/>
    <p:sldId id="270" r:id="rId21"/>
    <p:sldId id="271" r:id="rId22"/>
    <p:sldId id="317" r:id="rId23"/>
    <p:sldId id="326" r:id="rId24"/>
    <p:sldId id="327" r:id="rId25"/>
    <p:sldId id="272" r:id="rId26"/>
    <p:sldId id="311" r:id="rId27"/>
    <p:sldId id="273" r:id="rId28"/>
    <p:sldId id="274" r:id="rId29"/>
    <p:sldId id="323" r:id="rId30"/>
    <p:sldId id="275" r:id="rId31"/>
    <p:sldId id="276" r:id="rId32"/>
    <p:sldId id="324" r:id="rId33"/>
    <p:sldId id="325" r:id="rId34"/>
    <p:sldId id="277" r:id="rId35"/>
    <p:sldId id="278" r:id="rId36"/>
    <p:sldId id="279" r:id="rId37"/>
    <p:sldId id="330" r:id="rId38"/>
    <p:sldId id="331" r:id="rId39"/>
    <p:sldId id="332" r:id="rId40"/>
    <p:sldId id="334" r:id="rId41"/>
    <p:sldId id="335" r:id="rId42"/>
    <p:sldId id="333" r:id="rId4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9EA94E6-E3E6-46F1-8612-808E59DBCA7E}" type="datetimeFigureOut">
              <a:rPr lang="ar-IQ" smtClean="0"/>
              <a:pPr/>
              <a:t>03/04/1443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EC4B8D-A84D-4CA3-8C03-AB50191C45B2}" type="slidenum">
              <a:rPr lang="ar-IQ" smtClean="0"/>
              <a:pPr/>
              <a:t>‹#›</a:t>
            </a:fld>
            <a:endParaRPr lang="ar-IQ"/>
          </a:p>
        </p:txBody>
      </p:sp>
    </p:spTree>
    <p:extLst>
      <p:ext uri="{BB962C8B-B14F-4D97-AF65-F5344CB8AC3E}">
        <p14:creationId xmlns:p14="http://schemas.microsoft.com/office/powerpoint/2010/main" val="4885371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FFEC4B8D-A84D-4CA3-8C03-AB50191C45B2}" type="slidenum">
              <a:rPr lang="ar-IQ" smtClean="0"/>
              <a:pPr/>
              <a:t>19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FFEC4B8D-A84D-4CA3-8C03-AB50191C45B2}" type="slidenum">
              <a:rPr lang="ar-IQ" smtClean="0"/>
              <a:pPr/>
              <a:t>21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BA5235A-A662-4F30-8F20-CBE390ECA1B0}" type="datetimeFigureOut">
              <a:rPr lang="ar-IQ" smtClean="0"/>
              <a:pPr/>
              <a:t>03/04/1443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2C2A897-2920-4C47-8405-A5AF652C28A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A5235A-A662-4F30-8F20-CBE390ECA1B0}" type="datetimeFigureOut">
              <a:rPr lang="ar-IQ" smtClean="0"/>
              <a:pPr/>
              <a:t>03/04/1443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C2A897-2920-4C47-8405-A5AF652C28A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0"/>
            <a:ext cx="7610526" cy="4077072"/>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a:stretch>
            <a:fillRect/>
          </a:stretch>
        </p:blipFill>
        <p:spPr bwMode="auto">
          <a:xfrm>
            <a:off x="1043608" y="4365104"/>
            <a:ext cx="705802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42910" y="428604"/>
            <a:ext cx="8001056" cy="400850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1259632" y="4365104"/>
            <a:ext cx="7337524"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1556792"/>
            <a:ext cx="8462855" cy="302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14348" y="357166"/>
            <a:ext cx="7929618" cy="5736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57224" y="332656"/>
            <a:ext cx="7715304" cy="5904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620688"/>
            <a:ext cx="7938017" cy="5011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0" y="836712"/>
            <a:ext cx="8086354" cy="3888432"/>
          </a:xfrm>
          <a:prstGeom prst="rect">
            <a:avLst/>
          </a:prstGeom>
          <a:noFill/>
          <a:ln w="9525">
            <a:noFill/>
            <a:miter lim="800000"/>
            <a:headEnd/>
            <a:tailEnd/>
          </a:ln>
        </p:spPr>
      </p:pic>
      <p:sp>
        <p:nvSpPr>
          <p:cNvPr id="3" name="Rectangle 2"/>
          <p:cNvSpPr/>
          <p:nvPr/>
        </p:nvSpPr>
        <p:spPr>
          <a:xfrm>
            <a:off x="251520" y="5085184"/>
            <a:ext cx="8640960" cy="646331"/>
          </a:xfrm>
          <a:prstGeom prst="rect">
            <a:avLst/>
          </a:prstGeom>
        </p:spPr>
        <p:txBody>
          <a:bodyPr wrap="square">
            <a:spAutoFit/>
          </a:bodyPr>
          <a:lstStyle/>
          <a:p>
            <a:pPr algn="l" rtl="0"/>
            <a:r>
              <a:rPr lang="en-GB" dirty="0" smtClean="0"/>
              <a:t>The relatively large thermal conductivity and thermal diffusivity of the </a:t>
            </a:r>
            <a:r>
              <a:rPr lang="en-GB" dirty="0" err="1" smtClean="0"/>
              <a:t>nanofluid</a:t>
            </a:r>
            <a:endParaRPr lang="en-GB" dirty="0" smtClean="0"/>
          </a:p>
          <a:p>
            <a:pPr algn="l" rtl="0"/>
            <a:r>
              <a:rPr lang="en-GB" dirty="0" smtClean="0"/>
              <a:t>enhance heat transfer rates in some applications.</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85720" y="476672"/>
            <a:ext cx="8678768" cy="532958"/>
          </a:xfrm>
          <a:prstGeom prst="rect">
            <a:avLst/>
          </a:prstGeom>
          <a:noFill/>
          <a:ln w="9525">
            <a:noFill/>
            <a:miter lim="800000"/>
            <a:headEnd/>
            <a:tailEnd/>
          </a:ln>
          <a:effectLst/>
        </p:spPr>
      </p:pic>
      <p:sp>
        <p:nvSpPr>
          <p:cNvPr id="3" name="Rectangle 2"/>
          <p:cNvSpPr/>
          <p:nvPr/>
        </p:nvSpPr>
        <p:spPr>
          <a:xfrm>
            <a:off x="395536" y="1268760"/>
            <a:ext cx="8280920" cy="1477328"/>
          </a:xfrm>
          <a:prstGeom prst="rect">
            <a:avLst/>
          </a:prstGeom>
        </p:spPr>
        <p:txBody>
          <a:bodyPr wrap="square">
            <a:spAutoFit/>
          </a:bodyPr>
          <a:lstStyle/>
          <a:p>
            <a:pPr algn="l" rtl="0"/>
            <a:r>
              <a:rPr lang="en-GB" dirty="0" smtClean="0"/>
              <a:t>A major objective in a conduction analysis is to determine the </a:t>
            </a:r>
            <a:r>
              <a:rPr lang="en-GB" i="1" dirty="0" smtClean="0"/>
              <a:t>temperature field in a</a:t>
            </a:r>
          </a:p>
          <a:p>
            <a:pPr algn="l" rtl="0"/>
            <a:r>
              <a:rPr lang="en-GB" dirty="0" smtClean="0"/>
              <a:t>medium resulting from conditions imposed on its boundaries. That is, we wish to know</a:t>
            </a:r>
          </a:p>
          <a:p>
            <a:pPr algn="l" rtl="0"/>
            <a:r>
              <a:rPr lang="en-GB" dirty="0" smtClean="0"/>
              <a:t>the </a:t>
            </a:r>
            <a:r>
              <a:rPr lang="en-GB" i="1" dirty="0" smtClean="0"/>
              <a:t>temperature distribution, which represents how temperature varies with position in the </a:t>
            </a:r>
            <a:r>
              <a:rPr lang="en-GB" dirty="0" smtClean="0"/>
              <a:t>medium. Once this distribution is known, the conduction heat flux at any point in</a:t>
            </a:r>
            <a:r>
              <a:rPr lang="ar-IQ" dirty="0" smtClean="0"/>
              <a:t> </a:t>
            </a:r>
            <a:r>
              <a:rPr lang="en-GB" dirty="0" smtClean="0"/>
              <a:t>the medium or on its surface may be computed from Fourier’s law.</a:t>
            </a:r>
            <a:endParaRPr lang="ar-IQ" dirty="0"/>
          </a:p>
        </p:txBody>
      </p:sp>
      <p:sp>
        <p:nvSpPr>
          <p:cNvPr id="4" name="Rectangle 3"/>
          <p:cNvSpPr/>
          <p:nvPr/>
        </p:nvSpPr>
        <p:spPr>
          <a:xfrm>
            <a:off x="285720" y="3140968"/>
            <a:ext cx="8064896" cy="923330"/>
          </a:xfrm>
          <a:prstGeom prst="rect">
            <a:avLst/>
          </a:prstGeom>
        </p:spPr>
        <p:txBody>
          <a:bodyPr wrap="square">
            <a:spAutoFit/>
          </a:bodyPr>
          <a:lstStyle/>
          <a:p>
            <a:pPr algn="l" rtl="0"/>
            <a:r>
              <a:rPr lang="en-GB" dirty="0" smtClean="0"/>
              <a:t>The </a:t>
            </a:r>
            <a:r>
              <a:rPr lang="en-GB" dirty="0" smtClean="0">
                <a:solidFill>
                  <a:srgbClr val="FF0000"/>
                </a:solidFill>
              </a:rPr>
              <a:t>temperature distribution </a:t>
            </a:r>
            <a:r>
              <a:rPr lang="en-GB" dirty="0" smtClean="0"/>
              <a:t>could also be used to optimize the thickness of an insulating material or to determine the compatibility of special coatings or adhesives used with the material.</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1052736"/>
            <a:ext cx="6963597" cy="3884836"/>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611560" y="4941168"/>
            <a:ext cx="7517523" cy="1656184"/>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5801576" y="404664"/>
            <a:ext cx="3091698"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322498" y="332656"/>
            <a:ext cx="5642809" cy="43204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467100" y="908720"/>
            <a:ext cx="5676900" cy="79057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308424" y="1844824"/>
            <a:ext cx="5684714" cy="4807074"/>
          </a:xfrm>
          <a:prstGeom prst="rect">
            <a:avLst/>
          </a:prstGeom>
          <a:noFill/>
          <a:ln w="9525">
            <a:noFill/>
            <a:miter lim="800000"/>
            <a:headEnd/>
            <a:tailEnd/>
          </a:ln>
        </p:spPr>
      </p:pic>
      <p:sp>
        <p:nvSpPr>
          <p:cNvPr id="5" name="Rectangle 4"/>
          <p:cNvSpPr/>
          <p:nvPr/>
        </p:nvSpPr>
        <p:spPr>
          <a:xfrm>
            <a:off x="0" y="692696"/>
            <a:ext cx="3491880" cy="6186309"/>
          </a:xfrm>
          <a:prstGeom prst="rect">
            <a:avLst/>
          </a:prstGeom>
        </p:spPr>
        <p:txBody>
          <a:bodyPr wrap="square">
            <a:spAutoFit/>
          </a:bodyPr>
          <a:lstStyle/>
          <a:p>
            <a:pPr algn="l" rtl="0"/>
            <a:r>
              <a:rPr lang="en-GB" dirty="0" smtClean="0"/>
              <a:t>Consider a homogeneous medium within which there is no bulk motion (advection) and</a:t>
            </a:r>
          </a:p>
          <a:p>
            <a:pPr algn="l" rtl="0"/>
            <a:r>
              <a:rPr lang="en-GB" dirty="0" smtClean="0"/>
              <a:t>the temperature distribution </a:t>
            </a:r>
            <a:endParaRPr lang="ar-IQ" dirty="0" smtClean="0"/>
          </a:p>
          <a:p>
            <a:pPr algn="l" rtl="0"/>
            <a:r>
              <a:rPr lang="en-GB" i="1" dirty="0" smtClean="0"/>
              <a:t>T(x, y, z) is expressed in Cartesian coordinates. Following the</a:t>
            </a:r>
          </a:p>
          <a:p>
            <a:pPr algn="l" rtl="0"/>
            <a:r>
              <a:rPr lang="en-GB" dirty="0" smtClean="0"/>
              <a:t>methodology of applying conservation of energy (Section 1.3.1), we first define an infinitesimally small (differential) control volume, </a:t>
            </a:r>
            <a:r>
              <a:rPr lang="en-GB" i="1" dirty="0" err="1" smtClean="0"/>
              <a:t>dx</a:t>
            </a:r>
            <a:r>
              <a:rPr lang="en-GB" i="1" dirty="0" smtClean="0"/>
              <a:t>  </a:t>
            </a:r>
            <a:r>
              <a:rPr lang="en-GB" i="1" dirty="0" err="1" smtClean="0"/>
              <a:t>dy</a:t>
            </a:r>
            <a:r>
              <a:rPr lang="en-GB" i="1" dirty="0" smtClean="0"/>
              <a:t>  </a:t>
            </a:r>
            <a:r>
              <a:rPr lang="en-GB" i="1" dirty="0" err="1" smtClean="0"/>
              <a:t>dz</a:t>
            </a:r>
            <a:r>
              <a:rPr lang="en-GB" i="1" dirty="0" smtClean="0"/>
              <a:t>, as shown in Figure 2.11. Choosing to </a:t>
            </a:r>
            <a:r>
              <a:rPr lang="en-GB" dirty="0" smtClean="0"/>
              <a:t>formulate the first law at an instant of time, the second step is to consider the energy processes that are relevant to this control volume. In the absence of motion (or with uniform motion), there are no changes in mechanical energy and no work being done on the system. Only thermal forms of energy need be considered.</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211960" y="476672"/>
            <a:ext cx="4574626" cy="432048"/>
          </a:xfrm>
          <a:prstGeom prst="rect">
            <a:avLst/>
          </a:prstGeom>
          <a:noFill/>
          <a:ln w="9525">
            <a:noFill/>
            <a:miter lim="800000"/>
            <a:headEnd/>
            <a:tailEnd/>
          </a:ln>
        </p:spPr>
      </p:pic>
      <p:sp>
        <p:nvSpPr>
          <p:cNvPr id="5" name="Rectangle 4"/>
          <p:cNvSpPr/>
          <p:nvPr/>
        </p:nvSpPr>
        <p:spPr>
          <a:xfrm>
            <a:off x="683568" y="548680"/>
            <a:ext cx="1488035" cy="369332"/>
          </a:xfrm>
          <a:prstGeom prst="rect">
            <a:avLst/>
          </a:prstGeom>
        </p:spPr>
        <p:txBody>
          <a:bodyPr wrap="none">
            <a:spAutoFit/>
          </a:bodyPr>
          <a:lstStyle/>
          <a:p>
            <a:r>
              <a:rPr lang="en-GB" i="1" dirty="0" smtClean="0"/>
              <a:t>energy source</a:t>
            </a:r>
            <a:endParaRPr lang="ar-IQ" dirty="0"/>
          </a:p>
        </p:txBody>
      </p:sp>
      <p:pic>
        <p:nvPicPr>
          <p:cNvPr id="8195" name="Picture 3"/>
          <p:cNvPicPr>
            <a:picLocks noChangeAspect="1" noChangeArrowheads="1"/>
          </p:cNvPicPr>
          <p:nvPr/>
        </p:nvPicPr>
        <p:blipFill>
          <a:blip r:embed="rId4" cstate="print"/>
          <a:srcRect/>
          <a:stretch>
            <a:fillRect/>
          </a:stretch>
        </p:blipFill>
        <p:spPr bwMode="auto">
          <a:xfrm>
            <a:off x="4139952" y="980728"/>
            <a:ext cx="4608512" cy="504056"/>
          </a:xfrm>
          <a:prstGeom prst="rect">
            <a:avLst/>
          </a:prstGeom>
          <a:noFill/>
          <a:ln w="9525">
            <a:noFill/>
            <a:miter lim="800000"/>
            <a:headEnd/>
            <a:tailEnd/>
          </a:ln>
        </p:spPr>
      </p:pic>
      <p:sp>
        <p:nvSpPr>
          <p:cNvPr id="8" name="Rectangle 7"/>
          <p:cNvSpPr/>
          <p:nvPr/>
        </p:nvSpPr>
        <p:spPr>
          <a:xfrm>
            <a:off x="611560" y="1196752"/>
            <a:ext cx="1583510" cy="369332"/>
          </a:xfrm>
          <a:prstGeom prst="rect">
            <a:avLst/>
          </a:prstGeom>
        </p:spPr>
        <p:txBody>
          <a:bodyPr wrap="none">
            <a:spAutoFit/>
          </a:bodyPr>
          <a:lstStyle/>
          <a:p>
            <a:r>
              <a:rPr lang="en-GB" i="1" dirty="0" smtClean="0"/>
              <a:t>energy storage</a:t>
            </a:r>
            <a:endParaRPr lang="ar-IQ" dirty="0"/>
          </a:p>
        </p:txBody>
      </p:sp>
      <p:pic>
        <p:nvPicPr>
          <p:cNvPr id="8196" name="Picture 4"/>
          <p:cNvPicPr>
            <a:picLocks noChangeAspect="1" noChangeArrowheads="1"/>
          </p:cNvPicPr>
          <p:nvPr/>
        </p:nvPicPr>
        <p:blipFill>
          <a:blip r:embed="rId5" cstate="print"/>
          <a:srcRect/>
          <a:stretch>
            <a:fillRect/>
          </a:stretch>
        </p:blipFill>
        <p:spPr bwMode="auto">
          <a:xfrm>
            <a:off x="611560" y="1772816"/>
            <a:ext cx="7703010" cy="504056"/>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a:stretch>
            <a:fillRect/>
          </a:stretch>
        </p:blipFill>
        <p:spPr bwMode="auto">
          <a:xfrm>
            <a:off x="611560" y="2276872"/>
            <a:ext cx="7128792" cy="2520280"/>
          </a:xfrm>
          <a:prstGeom prst="rect">
            <a:avLst/>
          </a:prstGeom>
          <a:noFill/>
          <a:ln w="9525">
            <a:noFill/>
            <a:miter lim="800000"/>
            <a:headEnd/>
            <a:tailEnd/>
          </a:ln>
        </p:spPr>
      </p:pic>
      <p:pic>
        <p:nvPicPr>
          <p:cNvPr id="8198" name="Picture 6"/>
          <p:cNvPicPr>
            <a:picLocks noChangeAspect="1" noChangeArrowheads="1"/>
          </p:cNvPicPr>
          <p:nvPr/>
        </p:nvPicPr>
        <p:blipFill>
          <a:blip r:embed="rId7" cstate="print"/>
          <a:srcRect/>
          <a:stretch>
            <a:fillRect/>
          </a:stretch>
        </p:blipFill>
        <p:spPr bwMode="auto">
          <a:xfrm>
            <a:off x="611560" y="4941168"/>
            <a:ext cx="7143294"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4" y="404664"/>
            <a:ext cx="7429552" cy="33813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857224" y="3429000"/>
            <a:ext cx="7019925"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55576" y="1484784"/>
            <a:ext cx="7062236" cy="686941"/>
          </a:xfrm>
          <a:prstGeom prst="rect">
            <a:avLst/>
          </a:prstGeom>
          <a:noFill/>
          <a:ln w="9525">
            <a:noFill/>
            <a:miter lim="800000"/>
            <a:headEnd/>
            <a:tailEnd/>
          </a:ln>
        </p:spPr>
      </p:pic>
      <p:sp>
        <p:nvSpPr>
          <p:cNvPr id="6" name="Rectangle 5"/>
          <p:cNvSpPr/>
          <p:nvPr/>
        </p:nvSpPr>
        <p:spPr>
          <a:xfrm>
            <a:off x="467544" y="620688"/>
            <a:ext cx="8333057" cy="646331"/>
          </a:xfrm>
          <a:prstGeom prst="rect">
            <a:avLst/>
          </a:prstGeom>
        </p:spPr>
        <p:txBody>
          <a:bodyPr wrap="square">
            <a:spAutoFit/>
          </a:bodyPr>
          <a:lstStyle/>
          <a:p>
            <a:pPr algn="l" rtl="0"/>
            <a:r>
              <a:rPr lang="en-GB" dirty="0" smtClean="0"/>
              <a:t>Substituting Equations 2.18 into Equation 2.17 and dividing out the dimensions of the control volume (</a:t>
            </a:r>
            <a:r>
              <a:rPr lang="en-GB" i="1" dirty="0" err="1" smtClean="0"/>
              <a:t>dx</a:t>
            </a:r>
            <a:r>
              <a:rPr lang="en-GB" i="1" dirty="0" smtClean="0"/>
              <a:t> </a:t>
            </a:r>
            <a:r>
              <a:rPr lang="en-GB" i="1" dirty="0" err="1" smtClean="0"/>
              <a:t>dy</a:t>
            </a:r>
            <a:r>
              <a:rPr lang="en-GB" i="1" dirty="0" smtClean="0"/>
              <a:t> </a:t>
            </a:r>
            <a:r>
              <a:rPr lang="en-GB" i="1" dirty="0" err="1" smtClean="0"/>
              <a:t>dz</a:t>
            </a:r>
            <a:r>
              <a:rPr lang="en-GB" i="1" dirty="0" smtClean="0"/>
              <a:t>), we obtain </a:t>
            </a:r>
            <a:r>
              <a:rPr lang="en-GB" i="1" dirty="0" smtClean="0">
                <a:solidFill>
                  <a:srgbClr val="FF0000"/>
                </a:solidFill>
              </a:rPr>
              <a:t>Heat diffusion equation </a:t>
            </a:r>
            <a:endParaRPr lang="ar-IQ" dirty="0">
              <a:solidFill>
                <a:srgbClr val="FF0000"/>
              </a:solidFill>
            </a:endParaRPr>
          </a:p>
        </p:txBody>
      </p:sp>
      <p:pic>
        <p:nvPicPr>
          <p:cNvPr id="9219" name="Picture 3"/>
          <p:cNvPicPr>
            <a:picLocks noChangeAspect="1" noChangeArrowheads="1"/>
          </p:cNvPicPr>
          <p:nvPr/>
        </p:nvPicPr>
        <p:blipFill>
          <a:blip r:embed="rId3" cstate="print"/>
          <a:srcRect/>
          <a:stretch>
            <a:fillRect/>
          </a:stretch>
        </p:blipFill>
        <p:spPr bwMode="auto">
          <a:xfrm>
            <a:off x="683568" y="3356992"/>
            <a:ext cx="7675731" cy="674935"/>
          </a:xfrm>
          <a:prstGeom prst="rect">
            <a:avLst/>
          </a:prstGeom>
          <a:noFill/>
          <a:ln w="9525">
            <a:noFill/>
            <a:miter lim="800000"/>
            <a:headEnd/>
            <a:tailEnd/>
          </a:ln>
        </p:spPr>
      </p:pic>
      <p:sp>
        <p:nvSpPr>
          <p:cNvPr id="9" name="Rectangle 8"/>
          <p:cNvSpPr/>
          <p:nvPr/>
        </p:nvSpPr>
        <p:spPr>
          <a:xfrm>
            <a:off x="755576" y="4365104"/>
            <a:ext cx="3016402" cy="369332"/>
          </a:xfrm>
          <a:prstGeom prst="rect">
            <a:avLst/>
          </a:prstGeom>
        </p:spPr>
        <p:txBody>
          <a:bodyPr wrap="none">
            <a:spAutoFit/>
          </a:bodyPr>
          <a:lstStyle/>
          <a:p>
            <a:r>
              <a:rPr lang="en-GB" dirty="0" smtClean="0"/>
              <a:t>under </a:t>
            </a:r>
            <a:r>
              <a:rPr lang="en-GB" i="1" dirty="0" smtClean="0"/>
              <a:t>steady-state conditions,</a:t>
            </a:r>
            <a:endParaRPr lang="ar-IQ" dirty="0"/>
          </a:p>
        </p:txBody>
      </p:sp>
      <p:pic>
        <p:nvPicPr>
          <p:cNvPr id="9220" name="Picture 4"/>
          <p:cNvPicPr>
            <a:picLocks noChangeAspect="1" noChangeArrowheads="1"/>
          </p:cNvPicPr>
          <p:nvPr/>
        </p:nvPicPr>
        <p:blipFill>
          <a:blip r:embed="rId4" cstate="print"/>
          <a:srcRect/>
          <a:stretch>
            <a:fillRect/>
          </a:stretch>
        </p:blipFill>
        <p:spPr bwMode="auto">
          <a:xfrm>
            <a:off x="755576" y="4725144"/>
            <a:ext cx="6358860" cy="576064"/>
          </a:xfrm>
          <a:prstGeom prst="rect">
            <a:avLst/>
          </a:prstGeom>
          <a:noFill/>
          <a:ln w="9525">
            <a:noFill/>
            <a:miter lim="800000"/>
            <a:headEnd/>
            <a:tailEnd/>
          </a:ln>
        </p:spPr>
      </p:pic>
      <p:sp>
        <p:nvSpPr>
          <p:cNvPr id="11" name="Rectangle 10"/>
          <p:cNvSpPr/>
          <p:nvPr/>
        </p:nvSpPr>
        <p:spPr>
          <a:xfrm>
            <a:off x="755576" y="5373216"/>
            <a:ext cx="7704856" cy="646331"/>
          </a:xfrm>
          <a:prstGeom prst="rect">
            <a:avLst/>
          </a:prstGeom>
        </p:spPr>
        <p:txBody>
          <a:bodyPr wrap="square">
            <a:spAutoFit/>
          </a:bodyPr>
          <a:lstStyle/>
          <a:p>
            <a:pPr algn="l" rtl="0"/>
            <a:r>
              <a:rPr lang="en-GB" dirty="0" smtClean="0"/>
              <a:t>Moreover, if the heat transfer is </a:t>
            </a:r>
            <a:r>
              <a:rPr lang="en-GB" i="1" dirty="0" smtClean="0"/>
              <a:t>one-dimensional (e.g., in the x-direction) and there is no energy generation, Equation 2.22 reduces to</a:t>
            </a:r>
            <a:endParaRPr lang="ar-IQ" dirty="0"/>
          </a:p>
        </p:txBody>
      </p:sp>
      <p:pic>
        <p:nvPicPr>
          <p:cNvPr id="9221" name="Picture 5"/>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971600" y="6021288"/>
            <a:ext cx="5071850" cy="682749"/>
          </a:xfrm>
          <a:prstGeom prst="rect">
            <a:avLst/>
          </a:prstGeom>
          <a:noFill/>
          <a:ln w="9525">
            <a:noFill/>
            <a:miter lim="800000"/>
            <a:headEnd/>
            <a:tailEnd/>
          </a:ln>
        </p:spPr>
      </p:pic>
      <p:sp>
        <p:nvSpPr>
          <p:cNvPr id="13" name="Text Box 17"/>
          <p:cNvSpPr txBox="1">
            <a:spLocks noChangeArrowheads="1"/>
          </p:cNvSpPr>
          <p:nvPr/>
        </p:nvSpPr>
        <p:spPr bwMode="auto">
          <a:xfrm>
            <a:off x="6228184" y="2492896"/>
            <a:ext cx="1314450" cy="457200"/>
          </a:xfrm>
          <a:prstGeom prst="rect">
            <a:avLst/>
          </a:prstGeom>
          <a:noFill/>
          <a:ln w="9525">
            <a:noFill/>
            <a:miter lim="800000"/>
            <a:headEnd/>
            <a:tailEnd/>
          </a:ln>
          <a:effectLst/>
        </p:spPr>
        <p:txBody>
          <a:bodyPr wrap="none">
            <a:spAutoFit/>
          </a:bodyPr>
          <a:lstStyle/>
          <a:p>
            <a:pPr algn="ctr"/>
            <a:r>
              <a:rPr lang="en-US" sz="1200" dirty="0"/>
              <a:t>Change in thermal</a:t>
            </a:r>
          </a:p>
          <a:p>
            <a:pPr algn="ctr"/>
            <a:r>
              <a:rPr lang="en-US" sz="1200" dirty="0"/>
              <a:t>energy </a:t>
            </a:r>
            <a:r>
              <a:rPr lang="en-US" sz="1200" dirty="0">
                <a:solidFill>
                  <a:srgbClr val="FF0000"/>
                </a:solidFill>
              </a:rPr>
              <a:t>storage</a:t>
            </a:r>
          </a:p>
        </p:txBody>
      </p:sp>
      <p:grpSp>
        <p:nvGrpSpPr>
          <p:cNvPr id="14" name="Group 26"/>
          <p:cNvGrpSpPr>
            <a:grpSpLocks/>
          </p:cNvGrpSpPr>
          <p:nvPr/>
        </p:nvGrpSpPr>
        <p:grpSpPr bwMode="auto">
          <a:xfrm>
            <a:off x="5075485" y="1988840"/>
            <a:ext cx="1157288" cy="962025"/>
            <a:chOff x="3249" y="3532"/>
            <a:chExt cx="729" cy="606"/>
          </a:xfrm>
        </p:grpSpPr>
        <p:sp>
          <p:nvSpPr>
            <p:cNvPr id="15" name="Text Box 13"/>
            <p:cNvSpPr txBox="1">
              <a:spLocks noChangeArrowheads="1"/>
            </p:cNvSpPr>
            <p:nvPr/>
          </p:nvSpPr>
          <p:spPr bwMode="auto">
            <a:xfrm>
              <a:off x="3249" y="3850"/>
              <a:ext cx="729" cy="288"/>
            </a:xfrm>
            <a:prstGeom prst="rect">
              <a:avLst/>
            </a:prstGeom>
            <a:noFill/>
            <a:ln w="9525">
              <a:noFill/>
              <a:miter lim="800000"/>
              <a:headEnd/>
              <a:tailEnd/>
            </a:ln>
            <a:effectLst/>
          </p:spPr>
          <p:txBody>
            <a:bodyPr wrap="none">
              <a:spAutoFit/>
            </a:bodyPr>
            <a:lstStyle/>
            <a:p>
              <a:pPr algn="ctr"/>
              <a:r>
                <a:rPr lang="en-US" sz="1200" dirty="0"/>
                <a:t>Thermal energy</a:t>
              </a:r>
            </a:p>
            <a:p>
              <a:pPr algn="ctr"/>
              <a:r>
                <a:rPr lang="en-US" sz="1200" dirty="0">
                  <a:solidFill>
                    <a:srgbClr val="FF0000"/>
                  </a:solidFill>
                </a:rPr>
                <a:t>generation</a:t>
              </a:r>
            </a:p>
          </p:txBody>
        </p:sp>
        <p:sp>
          <p:nvSpPr>
            <p:cNvPr id="16" name="Line 16"/>
            <p:cNvSpPr>
              <a:spLocks noChangeShapeType="1"/>
            </p:cNvSpPr>
            <p:nvPr/>
          </p:nvSpPr>
          <p:spPr bwMode="auto">
            <a:xfrm>
              <a:off x="3488" y="3532"/>
              <a:ext cx="96" cy="240"/>
            </a:xfrm>
            <a:prstGeom prst="line">
              <a:avLst/>
            </a:prstGeom>
            <a:noFill/>
            <a:ln w="9525">
              <a:solidFill>
                <a:schemeClr val="tx1"/>
              </a:solidFill>
              <a:round/>
              <a:headEnd/>
              <a:tailEnd type="triangle" w="med" len="med"/>
            </a:ln>
            <a:effectLst/>
          </p:spPr>
          <p:txBody>
            <a:bodyPr/>
            <a:lstStyle/>
            <a:p>
              <a:endParaRPr lang="ar-IQ"/>
            </a:p>
          </p:txBody>
        </p:sp>
      </p:grpSp>
      <p:sp>
        <p:nvSpPr>
          <p:cNvPr id="19" name="Line 16"/>
          <p:cNvSpPr>
            <a:spLocks noChangeShapeType="1"/>
          </p:cNvSpPr>
          <p:nvPr/>
        </p:nvSpPr>
        <p:spPr bwMode="auto">
          <a:xfrm>
            <a:off x="6246416" y="2060848"/>
            <a:ext cx="152400" cy="381000"/>
          </a:xfrm>
          <a:prstGeom prst="line">
            <a:avLst/>
          </a:prstGeom>
          <a:noFill/>
          <a:ln w="9525">
            <a:solidFill>
              <a:schemeClr val="tx1"/>
            </a:solidFill>
            <a:round/>
            <a:headEnd/>
            <a:tailEnd type="triangle" w="med" len="med"/>
          </a:ln>
          <a:effectLst/>
        </p:spPr>
        <p:txBody>
          <a:bodyPr/>
          <a:lstStyle/>
          <a:p>
            <a:endParaRPr lang="ar-IQ"/>
          </a:p>
        </p:txBody>
      </p:sp>
      <p:grpSp>
        <p:nvGrpSpPr>
          <p:cNvPr id="20" name="Group 21"/>
          <p:cNvGrpSpPr>
            <a:grpSpLocks/>
          </p:cNvGrpSpPr>
          <p:nvPr/>
        </p:nvGrpSpPr>
        <p:grpSpPr bwMode="auto">
          <a:xfrm>
            <a:off x="2195736" y="2204864"/>
            <a:ext cx="2895600" cy="609600"/>
            <a:chOff x="1584" y="3744"/>
            <a:chExt cx="1824" cy="384"/>
          </a:xfrm>
        </p:grpSpPr>
        <p:sp>
          <p:nvSpPr>
            <p:cNvPr id="21" name="AutoShape 11"/>
            <p:cNvSpPr>
              <a:spLocks/>
            </p:cNvSpPr>
            <p:nvPr/>
          </p:nvSpPr>
          <p:spPr bwMode="auto">
            <a:xfrm rot="16200000">
              <a:off x="2472" y="2856"/>
              <a:ext cx="48" cy="1824"/>
            </a:xfrm>
            <a:prstGeom prst="leftBracket">
              <a:avLst>
                <a:gd name="adj" fmla="val 316667"/>
              </a:avLst>
            </a:prstGeom>
            <a:noFill/>
            <a:ln w="9525">
              <a:solidFill>
                <a:schemeClr val="tx1"/>
              </a:solidFill>
              <a:round/>
              <a:headEnd/>
              <a:tailEnd/>
            </a:ln>
            <a:effectLst/>
          </p:spPr>
          <p:txBody>
            <a:bodyPr wrap="none" anchor="ctr"/>
            <a:lstStyle/>
            <a:p>
              <a:endParaRPr lang="ar-IQ"/>
            </a:p>
          </p:txBody>
        </p:sp>
        <p:sp>
          <p:nvSpPr>
            <p:cNvPr id="22" name="Text Box 12"/>
            <p:cNvSpPr txBox="1">
              <a:spLocks noChangeArrowheads="1"/>
            </p:cNvSpPr>
            <p:nvPr/>
          </p:nvSpPr>
          <p:spPr bwMode="auto">
            <a:xfrm>
              <a:off x="1584" y="3840"/>
              <a:ext cx="1757" cy="288"/>
            </a:xfrm>
            <a:prstGeom prst="rect">
              <a:avLst/>
            </a:prstGeom>
            <a:noFill/>
            <a:ln w="9525">
              <a:noFill/>
              <a:miter lim="800000"/>
              <a:headEnd/>
              <a:tailEnd/>
            </a:ln>
            <a:effectLst/>
          </p:spPr>
          <p:txBody>
            <a:bodyPr wrap="none">
              <a:spAutoFit/>
            </a:bodyPr>
            <a:lstStyle/>
            <a:p>
              <a:r>
                <a:rPr lang="en-US" sz="1200" dirty="0">
                  <a:solidFill>
                    <a:srgbClr val="FF0000"/>
                  </a:solidFill>
                </a:rPr>
                <a:t>Net transfer</a:t>
              </a:r>
              <a:r>
                <a:rPr lang="en-US" sz="1200" dirty="0"/>
                <a:t> of </a:t>
              </a:r>
              <a:r>
                <a:rPr lang="en-US" sz="1200" dirty="0">
                  <a:solidFill>
                    <a:srgbClr val="FF0000"/>
                  </a:solidFill>
                </a:rPr>
                <a:t>thermal</a:t>
              </a:r>
              <a:r>
                <a:rPr lang="en-US" sz="1200" dirty="0"/>
                <a:t> energy into the </a:t>
              </a:r>
            </a:p>
            <a:p>
              <a:r>
                <a:rPr lang="en-US" sz="1200" dirty="0"/>
                <a:t>control volume (inflow-outflow)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5616" y="476672"/>
            <a:ext cx="2381741" cy="369332"/>
          </a:xfrm>
          <a:prstGeom prst="rect">
            <a:avLst/>
          </a:prstGeom>
        </p:spPr>
        <p:txBody>
          <a:bodyPr wrap="none">
            <a:spAutoFit/>
          </a:bodyPr>
          <a:lstStyle/>
          <a:p>
            <a:r>
              <a:rPr lang="en-GB" b="1" i="1" dirty="0" smtClean="0"/>
              <a:t>Cylindrical Coordinates</a:t>
            </a:r>
            <a:endParaRPr lang="ar-IQ" dirty="0"/>
          </a:p>
        </p:txBody>
      </p:sp>
      <p:pic>
        <p:nvPicPr>
          <p:cNvPr id="10242" name="Picture 2"/>
          <p:cNvPicPr>
            <a:picLocks noChangeAspect="1" noChangeArrowheads="1"/>
          </p:cNvPicPr>
          <p:nvPr/>
        </p:nvPicPr>
        <p:blipFill>
          <a:blip r:embed="rId3" cstate="print"/>
          <a:srcRect/>
          <a:stretch>
            <a:fillRect/>
          </a:stretch>
        </p:blipFill>
        <p:spPr bwMode="auto">
          <a:xfrm>
            <a:off x="611560" y="1268760"/>
            <a:ext cx="6480044" cy="62674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2627784" y="2492896"/>
            <a:ext cx="6023595" cy="401573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11560" y="1916832"/>
            <a:ext cx="2692707"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11396"/>
            <a:ext cx="2261517" cy="369332"/>
          </a:xfrm>
          <a:prstGeom prst="rect">
            <a:avLst/>
          </a:prstGeom>
        </p:spPr>
        <p:txBody>
          <a:bodyPr wrap="none">
            <a:spAutoFit/>
          </a:bodyPr>
          <a:lstStyle/>
          <a:p>
            <a:r>
              <a:rPr lang="en-GB" b="1" i="1" dirty="0" smtClean="0"/>
              <a:t>Spherical Coordinates</a:t>
            </a:r>
            <a:endParaRPr lang="ar-IQ" dirty="0"/>
          </a:p>
        </p:txBody>
      </p:sp>
      <p:pic>
        <p:nvPicPr>
          <p:cNvPr id="3" name="Picture 3"/>
          <p:cNvPicPr>
            <a:picLocks noChangeAspect="1" noChangeArrowheads="1"/>
          </p:cNvPicPr>
          <p:nvPr/>
        </p:nvPicPr>
        <p:blipFill>
          <a:blip r:embed="rId2" cstate="print"/>
          <a:srcRect/>
          <a:stretch>
            <a:fillRect/>
          </a:stretch>
        </p:blipFill>
        <p:spPr bwMode="auto">
          <a:xfrm>
            <a:off x="899592" y="1124744"/>
            <a:ext cx="7200800" cy="1000125"/>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1475656" y="2498254"/>
            <a:ext cx="6208964" cy="4359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7291387"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308304" y="0"/>
            <a:ext cx="183569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827584" y="908720"/>
            <a:ext cx="7308304"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85720" y="0"/>
            <a:ext cx="8358246" cy="24765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928662" y="2643182"/>
            <a:ext cx="7019925" cy="306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28662" y="4143380"/>
            <a:ext cx="7191375" cy="11334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857224" y="500042"/>
            <a:ext cx="7324725" cy="319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28662" y="428604"/>
            <a:ext cx="6638925" cy="1819275"/>
          </a:xfrm>
          <a:prstGeom prst="rect">
            <a:avLst/>
          </a:prstGeom>
          <a:noFill/>
          <a:ln w="9525">
            <a:noFill/>
            <a:miter lim="800000"/>
            <a:headEnd/>
            <a:tailEnd/>
          </a:ln>
          <a:effectLst/>
        </p:spPr>
      </p:pic>
      <p:pic>
        <p:nvPicPr>
          <p:cNvPr id="18435" name="Picture 3"/>
          <p:cNvPicPr>
            <a:picLocks noGrp="1" noChangeAspect="1" noChangeArrowheads="1"/>
          </p:cNvPicPr>
          <p:nvPr>
            <p:ph idx="1"/>
          </p:nvPr>
        </p:nvPicPr>
        <p:blipFill>
          <a:blip r:embed="rId3" cstate="print"/>
          <a:srcRect/>
          <a:stretch>
            <a:fillRect/>
          </a:stretch>
        </p:blipFill>
        <p:spPr bwMode="auto">
          <a:xfrm>
            <a:off x="857224" y="2332037"/>
            <a:ext cx="628606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71472" y="428604"/>
            <a:ext cx="6686550" cy="4105276"/>
          </a:xfrm>
          <a:prstGeom prst="rect">
            <a:avLst/>
          </a:prstGeom>
          <a:noFill/>
          <a:ln w="9525">
            <a:noFill/>
            <a:miter lim="800000"/>
            <a:headEnd/>
            <a:tailEnd/>
          </a:ln>
          <a:effectLst/>
        </p:spPr>
      </p:pic>
      <p:pic>
        <p:nvPicPr>
          <p:cNvPr id="19459" name="Picture 3"/>
          <p:cNvPicPr>
            <a:picLocks noGrp="1" noChangeAspect="1" noChangeArrowheads="1"/>
          </p:cNvPicPr>
          <p:nvPr>
            <p:ph idx="1"/>
          </p:nvPr>
        </p:nvPicPr>
        <p:blipFill>
          <a:blip r:embed="rId3" cstate="print"/>
          <a:srcRect/>
          <a:stretch>
            <a:fillRect/>
          </a:stretch>
        </p:blipFill>
        <p:spPr bwMode="auto">
          <a:xfrm>
            <a:off x="642910" y="4714884"/>
            <a:ext cx="6353175" cy="110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332656"/>
            <a:ext cx="8064896" cy="283884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903640" y="3284984"/>
            <a:ext cx="3240360" cy="307041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5536" y="3429000"/>
            <a:ext cx="5796135"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987824" y="1268760"/>
            <a:ext cx="3744416" cy="503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srcRect/>
          <a:stretch>
            <a:fillRect/>
          </a:stretch>
        </p:blipFill>
        <p:spPr bwMode="auto">
          <a:xfrm>
            <a:off x="642938" y="1028700"/>
            <a:ext cx="785812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66813" y="1062038"/>
            <a:ext cx="6810375"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359674" y="692696"/>
            <a:ext cx="2784326" cy="287271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99592" y="620688"/>
            <a:ext cx="2028825" cy="27051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429000"/>
            <a:ext cx="4924425" cy="15049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067944" y="692696"/>
            <a:ext cx="2171700" cy="242887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940152" y="3573016"/>
            <a:ext cx="20669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3563888" y="4941168"/>
            <a:ext cx="4743450" cy="134302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971600" y="332656"/>
            <a:ext cx="7362825"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000100" y="0"/>
            <a:ext cx="6448425" cy="265747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1000100" y="2705100"/>
            <a:ext cx="6572250" cy="415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500034" y="357166"/>
            <a:ext cx="6743700" cy="470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181100" y="357167"/>
            <a:ext cx="6781800"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volume-of-a-truncated-cone.png"/>
          <p:cNvPicPr>
            <a:picLocks noChangeAspect="1" noChangeArrowheads="1"/>
          </p:cNvPicPr>
          <p:nvPr/>
        </p:nvPicPr>
        <p:blipFill>
          <a:blip r:embed="rId2" cstate="print"/>
          <a:srcRect/>
          <a:stretch>
            <a:fillRect/>
          </a:stretch>
        </p:blipFill>
        <p:spPr bwMode="auto">
          <a:xfrm>
            <a:off x="6372200" y="548680"/>
            <a:ext cx="2457450" cy="1762125"/>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323528" y="1772816"/>
            <a:ext cx="5476875" cy="914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23528" y="692696"/>
            <a:ext cx="5505450" cy="7620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51520" y="2996952"/>
            <a:ext cx="5362575" cy="74295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179512" y="4149080"/>
            <a:ext cx="5410200" cy="638175"/>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179512" y="5157192"/>
            <a:ext cx="556260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404664"/>
            <a:ext cx="5095875" cy="28860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51520" y="4005064"/>
            <a:ext cx="5257800"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88640"/>
            <a:ext cx="5286375" cy="1743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56176" y="0"/>
            <a:ext cx="2781300" cy="22288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23528" y="4653136"/>
            <a:ext cx="5229225" cy="17811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012160" y="2495550"/>
            <a:ext cx="28575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683568" y="4509119"/>
            <a:ext cx="5760640" cy="2193329"/>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395536" y="332656"/>
            <a:ext cx="7477125" cy="47625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1" y="764704"/>
            <a:ext cx="8604447" cy="3816424"/>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6334125" y="3501008"/>
            <a:ext cx="280987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404664"/>
            <a:ext cx="5286375" cy="15430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940152" y="0"/>
            <a:ext cx="3009900" cy="29242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67544" y="3356992"/>
            <a:ext cx="5238750" cy="29337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940152" y="3429000"/>
            <a:ext cx="30384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0"/>
            <a:ext cx="5219700" cy="40005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1520" y="4005064"/>
            <a:ext cx="5191125"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332656"/>
            <a:ext cx="6924675" cy="29908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979712" y="3356992"/>
            <a:ext cx="5305425"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339752" y="476672"/>
            <a:ext cx="3924300" cy="295275"/>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5363369" y="1196752"/>
            <a:ext cx="3780631" cy="5024581"/>
          </a:xfrm>
          <a:prstGeom prst="rect">
            <a:avLst/>
          </a:prstGeom>
          <a:noFill/>
          <a:ln w="9525">
            <a:noFill/>
            <a:miter lim="800000"/>
            <a:headEnd/>
            <a:tailEnd/>
          </a:ln>
        </p:spPr>
      </p:pic>
      <p:sp>
        <p:nvSpPr>
          <p:cNvPr id="7" name="Rectangle 6"/>
          <p:cNvSpPr/>
          <p:nvPr/>
        </p:nvSpPr>
        <p:spPr>
          <a:xfrm>
            <a:off x="323528" y="1124744"/>
            <a:ext cx="4572000" cy="3139321"/>
          </a:xfrm>
          <a:prstGeom prst="rect">
            <a:avLst/>
          </a:prstGeom>
        </p:spPr>
        <p:txBody>
          <a:bodyPr>
            <a:spAutoFit/>
          </a:bodyPr>
          <a:lstStyle/>
          <a:p>
            <a:pPr algn="just" rtl="0"/>
            <a:r>
              <a:rPr lang="en-GB" dirty="0" smtClean="0"/>
              <a:t>Heat transfer problems are often classified as being </a:t>
            </a:r>
            <a:r>
              <a:rPr lang="en-GB" b="1" dirty="0" smtClean="0"/>
              <a:t>steady (also called </a:t>
            </a:r>
            <a:r>
              <a:rPr lang="en-GB" b="1" i="1" dirty="0" smtClean="0"/>
              <a:t>steady state) </a:t>
            </a:r>
            <a:r>
              <a:rPr lang="en-GB" dirty="0" smtClean="0"/>
              <a:t>or </a:t>
            </a:r>
            <a:r>
              <a:rPr lang="en-GB" b="1" dirty="0" smtClean="0"/>
              <a:t>transient (also called </a:t>
            </a:r>
            <a:r>
              <a:rPr lang="en-GB" b="1" i="1" dirty="0" smtClean="0"/>
              <a:t>unsteady). The term steady implies no change </a:t>
            </a:r>
            <a:r>
              <a:rPr lang="en-GB" dirty="0" smtClean="0"/>
              <a:t>with time at any point within the medium, while </a:t>
            </a:r>
            <a:r>
              <a:rPr lang="en-GB" i="1" dirty="0" smtClean="0"/>
              <a:t>transient implies variation with time or time dependence. Therefore, the temperature or heat flux remains </a:t>
            </a:r>
            <a:r>
              <a:rPr lang="en-GB" dirty="0" smtClean="0"/>
              <a:t>unchanged with time during steady heat transfer through a medium at any location, although both quantities may vary from one location to another</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0"/>
            <a:ext cx="8280920" cy="2852936"/>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95536" y="2780928"/>
            <a:ext cx="8208912"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6012160" cy="6858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62675" y="0"/>
            <a:ext cx="2981325"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908720"/>
            <a:ext cx="8208912" cy="646331"/>
          </a:xfrm>
          <a:prstGeom prst="rect">
            <a:avLst/>
          </a:prstGeom>
        </p:spPr>
        <p:txBody>
          <a:bodyPr wrap="square">
            <a:spAutoFit/>
          </a:bodyPr>
          <a:lstStyle/>
          <a:p>
            <a:pPr algn="l" rtl="0"/>
            <a:r>
              <a:rPr lang="en-GB" dirty="0" smtClean="0"/>
              <a:t>In heat transfer analysis, the ratio of the thermal conductivity to the heat capacity is an important property termed the </a:t>
            </a:r>
            <a:r>
              <a:rPr lang="en-GB" i="1" dirty="0" smtClean="0"/>
              <a:t>thermal diffusivity , which has units of m2/s:</a:t>
            </a:r>
            <a:endParaRPr lang="ar-IQ" dirty="0"/>
          </a:p>
        </p:txBody>
      </p:sp>
      <p:pic>
        <p:nvPicPr>
          <p:cNvPr id="2052" name="Picture 4"/>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851920" y="1844824"/>
            <a:ext cx="1335583" cy="782463"/>
          </a:xfrm>
          <a:prstGeom prst="rect">
            <a:avLst/>
          </a:prstGeom>
          <a:noFill/>
          <a:ln w="9525">
            <a:noFill/>
            <a:miter lim="800000"/>
            <a:headEnd/>
            <a:tailEnd/>
          </a:ln>
        </p:spPr>
      </p:pic>
      <p:sp>
        <p:nvSpPr>
          <p:cNvPr id="9" name="Rectangle 8"/>
          <p:cNvSpPr/>
          <p:nvPr/>
        </p:nvSpPr>
        <p:spPr>
          <a:xfrm>
            <a:off x="179512" y="3284984"/>
            <a:ext cx="8964488" cy="1200329"/>
          </a:xfrm>
          <a:prstGeom prst="rect">
            <a:avLst/>
          </a:prstGeom>
        </p:spPr>
        <p:txBody>
          <a:bodyPr wrap="square">
            <a:spAutoFit/>
          </a:bodyPr>
          <a:lstStyle/>
          <a:p>
            <a:pPr algn="l" rtl="0"/>
            <a:r>
              <a:rPr lang="en-GB" dirty="0" smtClean="0"/>
              <a:t>It measures the ability of a material to conduct thermal energy relative to its ability to store thermal energy. Materials of large </a:t>
            </a:r>
            <a:r>
              <a:rPr lang="en-GB" i="1" dirty="0" smtClean="0"/>
              <a:t> will respond quickly to changes in their thermal environment, </a:t>
            </a:r>
            <a:r>
              <a:rPr lang="en-GB" dirty="0" smtClean="0"/>
              <a:t>whereas materials of small </a:t>
            </a:r>
            <a:r>
              <a:rPr lang="en-GB" i="1" dirty="0" smtClean="0"/>
              <a:t> will respond more sluggishly, taking longer to reach </a:t>
            </a:r>
            <a:r>
              <a:rPr lang="en-GB" dirty="0" smtClean="0"/>
              <a:t>a new equilibrium condition. </a:t>
            </a:r>
            <a:endParaRPr lang="ar-IQ" dirty="0"/>
          </a:p>
        </p:txBody>
      </p:sp>
      <p:pic>
        <p:nvPicPr>
          <p:cNvPr id="2053" name="Picture 5"/>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652120" y="2060848"/>
            <a:ext cx="589210" cy="321387"/>
          </a:xfrm>
          <a:prstGeom prst="rect">
            <a:avLst/>
          </a:prstGeom>
          <a:noFill/>
          <a:ln w="9525">
            <a:noFill/>
            <a:miter lim="800000"/>
            <a:headEnd/>
            <a:tailEnd/>
          </a:ln>
        </p:spPr>
      </p:pic>
      <p:pic>
        <p:nvPicPr>
          <p:cNvPr id="26625" name="Picture 1"/>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827584" y="476672"/>
            <a:ext cx="330389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srcRect/>
          <a:stretch>
            <a:fillRect/>
          </a:stretch>
        </p:blipFill>
        <p:spPr bwMode="auto">
          <a:xfrm>
            <a:off x="785786" y="332656"/>
            <a:ext cx="7786742" cy="5753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496</Words>
  <Application>Microsoft Office PowerPoint</Application>
  <PresentationFormat>On-screen Show (4:3)</PresentationFormat>
  <Paragraphs>28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MohA</dc:creator>
  <cp:lastModifiedBy>DR.Ahmed Saker</cp:lastModifiedBy>
  <cp:revision>39</cp:revision>
  <dcterms:created xsi:type="dcterms:W3CDTF">2016-02-19T09:40:36Z</dcterms:created>
  <dcterms:modified xsi:type="dcterms:W3CDTF">2021-11-08T19:07:41Z</dcterms:modified>
</cp:coreProperties>
</file>