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8" r:id="rId2"/>
    <p:sldId id="257" r:id="rId3"/>
    <p:sldId id="265" r:id="rId4"/>
    <p:sldId id="266" r:id="rId5"/>
    <p:sldId id="262" r:id="rId6"/>
    <p:sldId id="269" r:id="rId7"/>
    <p:sldId id="261" r:id="rId8"/>
    <p:sldId id="267" r:id="rId9"/>
    <p:sldId id="263" r:id="rId10"/>
    <p:sldId id="268" r:id="rId11"/>
    <p:sldId id="264" r:id="rId12"/>
    <p:sldId id="270"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80" d="100"/>
          <a:sy n="80" d="100"/>
        </p:scale>
        <p:origin x="62" y="91"/>
      </p:cViewPr>
      <p:guideLst/>
    </p:cSldViewPr>
  </p:slideViewPr>
  <p:notesTextViewPr>
    <p:cViewPr>
      <p:scale>
        <a:sx n="1" d="1"/>
        <a:sy n="1" d="1"/>
      </p:scale>
      <p:origin x="0" y="0"/>
    </p:cViewPr>
  </p:notesTextViewPr>
  <p:sorterViewPr>
    <p:cViewPr>
      <p:scale>
        <a:sx n="100" d="100"/>
        <a:sy n="100" d="100"/>
      </p:scale>
      <p:origin x="0" y="-32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8735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3801227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F57A481-4FC6-4158-A084-FCE090F7527D}"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93859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2125645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57A481-4FC6-4158-A084-FCE090F7527D}"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7647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2745312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4258843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165617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3696199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2205614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3854258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1707464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476394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3154216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970773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dirty="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A8F7B807-06C1-4A2A-9B1E-05AF46A1AE51}" type="datetimeFigureOut">
              <a:rPr lang="en-US" smtClean="0"/>
              <a:t>9/10/2023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57A481-4FC6-4158-A084-FCE090F7527D}" type="slidenum">
              <a:rPr lang="en-US" smtClean="0"/>
              <a:t>‹#›</a:t>
            </a:fld>
            <a:endParaRPr lang="en-US" dirty="0"/>
          </a:p>
        </p:txBody>
      </p:sp>
    </p:spTree>
    <p:extLst>
      <p:ext uri="{BB962C8B-B14F-4D97-AF65-F5344CB8AC3E}">
        <p14:creationId xmlns:p14="http://schemas.microsoft.com/office/powerpoint/2010/main" val="277099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8F7B807-06C1-4A2A-9B1E-05AF46A1AE51}" type="datetimeFigureOut">
              <a:rPr lang="en-US" smtClean="0"/>
              <a:t>9/10/2023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F57A481-4FC6-4158-A084-FCE090F7527D}" type="slidenum">
              <a:rPr lang="en-US" smtClean="0"/>
              <a:t>‹#›</a:t>
            </a:fld>
            <a:endParaRPr lang="en-US" dirty="0"/>
          </a:p>
        </p:txBody>
      </p:sp>
    </p:spTree>
    <p:extLst>
      <p:ext uri="{BB962C8B-B14F-4D97-AF65-F5344CB8AC3E}">
        <p14:creationId xmlns:p14="http://schemas.microsoft.com/office/powerpoint/2010/main" val="7337143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A9E9FE6-48B3-F707-3DE3-AE6D25337B0D}"/>
              </a:ext>
            </a:extLst>
          </p:cNvPr>
          <p:cNvSpPr>
            <a:spLocks noGrp="1"/>
          </p:cNvSpPr>
          <p:nvPr>
            <p:ph type="ctrTitle"/>
          </p:nvPr>
        </p:nvSpPr>
        <p:spPr/>
        <p:txBody>
          <a:bodyPr/>
          <a:lstStyle/>
          <a:p>
            <a:r>
              <a:rPr lang="ar-IQ" dirty="0"/>
              <a:t>كيفية كتابة الخبر في الموقع الالكتروني</a:t>
            </a:r>
            <a:endParaRPr lang="en-US" dirty="0"/>
          </a:p>
        </p:txBody>
      </p:sp>
      <p:sp>
        <p:nvSpPr>
          <p:cNvPr id="3" name="عنوان فرعي 2">
            <a:extLst>
              <a:ext uri="{FF2B5EF4-FFF2-40B4-BE49-F238E27FC236}">
                <a16:creationId xmlns:a16="http://schemas.microsoft.com/office/drawing/2014/main" id="{67AC9A05-EDE7-C6AA-F2F8-AF54099E11A6}"/>
              </a:ext>
            </a:extLst>
          </p:cNvPr>
          <p:cNvSpPr>
            <a:spLocks noGrp="1"/>
          </p:cNvSpPr>
          <p:nvPr>
            <p:ph type="subTitle" idx="1"/>
          </p:nvPr>
        </p:nvSpPr>
        <p:spPr/>
        <p:txBody>
          <a:bodyPr/>
          <a:lstStyle/>
          <a:p>
            <a:r>
              <a:rPr lang="ar-IQ" dirty="0"/>
              <a:t>جامعة بغداد – كلية الهندسة</a:t>
            </a:r>
            <a:endParaRPr lang="en-US" dirty="0"/>
          </a:p>
        </p:txBody>
      </p:sp>
    </p:spTree>
    <p:extLst>
      <p:ext uri="{BB962C8B-B14F-4D97-AF65-F5344CB8AC3E}">
        <p14:creationId xmlns:p14="http://schemas.microsoft.com/office/powerpoint/2010/main" val="3515113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08F94AF-9EC0-5498-75CE-D2720750C812}"/>
              </a:ext>
            </a:extLst>
          </p:cNvPr>
          <p:cNvSpPr>
            <a:spLocks noGrp="1"/>
          </p:cNvSpPr>
          <p:nvPr>
            <p:ph type="title"/>
          </p:nvPr>
        </p:nvSpPr>
        <p:spPr>
          <a:xfrm>
            <a:off x="2592924" y="624110"/>
            <a:ext cx="8911687" cy="719498"/>
          </a:xfrm>
        </p:spPr>
        <p:txBody>
          <a:bodyPr/>
          <a:lstStyle/>
          <a:p>
            <a:pPr algn="ctr"/>
            <a:r>
              <a:rPr lang="ar-IQ" sz="3600" b="1" dirty="0">
                <a:solidFill>
                  <a:srgbClr val="373331"/>
                </a:solidFill>
                <a:latin typeface="Simplified Arabic" panose="02020603050405020304" pitchFamily="18" charset="-78"/>
                <a:ea typeface="Calibri" panose="020F0502020204030204" pitchFamily="34" charset="0"/>
                <a:cs typeface="Simplified Arabic" panose="02020603050405020304" pitchFamily="18" charset="-78"/>
              </a:rPr>
              <a:t>ادراج صورة </a:t>
            </a:r>
            <a:endParaRPr lang="en-US" dirty="0"/>
          </a:p>
        </p:txBody>
      </p:sp>
      <p:sp>
        <p:nvSpPr>
          <p:cNvPr id="3" name="عنصر نائب للمحتوى 2">
            <a:extLst>
              <a:ext uri="{FF2B5EF4-FFF2-40B4-BE49-F238E27FC236}">
                <a16:creationId xmlns:a16="http://schemas.microsoft.com/office/drawing/2014/main" id="{32C93D9A-D32E-B914-737D-E6D08BE36E51}"/>
              </a:ext>
            </a:extLst>
          </p:cNvPr>
          <p:cNvSpPr>
            <a:spLocks noGrp="1"/>
          </p:cNvSpPr>
          <p:nvPr>
            <p:ph sz="half" idx="1"/>
          </p:nvPr>
        </p:nvSpPr>
        <p:spPr/>
        <p:txBody>
          <a:bodyPr/>
          <a:lstStyle/>
          <a:p>
            <a:endParaRPr lang="en-US" dirty="0"/>
          </a:p>
        </p:txBody>
      </p:sp>
      <p:sp>
        <p:nvSpPr>
          <p:cNvPr id="4" name="عنصر نائب للمحتوى 3">
            <a:extLst>
              <a:ext uri="{FF2B5EF4-FFF2-40B4-BE49-F238E27FC236}">
                <a16:creationId xmlns:a16="http://schemas.microsoft.com/office/drawing/2014/main" id="{27B44757-B633-182E-1BB1-7B762CA9A429}"/>
              </a:ext>
            </a:extLst>
          </p:cNvPr>
          <p:cNvSpPr>
            <a:spLocks noGrp="1"/>
          </p:cNvSpPr>
          <p:nvPr>
            <p:ph sz="half" idx="2"/>
          </p:nvPr>
        </p:nvSpPr>
        <p:spPr/>
        <p:txBody>
          <a:bodyPr/>
          <a:lstStyle/>
          <a:p>
            <a:endParaRPr lang="en-US" dirty="0"/>
          </a:p>
        </p:txBody>
      </p:sp>
      <p:sp>
        <p:nvSpPr>
          <p:cNvPr id="6" name="مربع نص 5">
            <a:extLst>
              <a:ext uri="{FF2B5EF4-FFF2-40B4-BE49-F238E27FC236}">
                <a16:creationId xmlns:a16="http://schemas.microsoft.com/office/drawing/2014/main" id="{66920F04-8083-5145-B471-5B3BDC761C6D}"/>
              </a:ext>
            </a:extLst>
          </p:cNvPr>
          <p:cNvSpPr txBox="1"/>
          <p:nvPr/>
        </p:nvSpPr>
        <p:spPr>
          <a:xfrm>
            <a:off x="7977673" y="1567543"/>
            <a:ext cx="2659225" cy="369332"/>
          </a:xfrm>
          <a:prstGeom prst="rect">
            <a:avLst/>
          </a:prstGeom>
          <a:noFill/>
        </p:spPr>
        <p:txBody>
          <a:bodyPr wrap="square" rtlCol="0">
            <a:spAutoFit/>
          </a:bodyPr>
          <a:lstStyle/>
          <a:p>
            <a:pPr algn="ctr"/>
            <a:r>
              <a:rPr lang="ar-IQ" b="1" dirty="0">
                <a:solidFill>
                  <a:schemeClr val="tx1"/>
                </a:solidFill>
              </a:rPr>
              <a:t>صورة شخصية رسمية</a:t>
            </a:r>
            <a:endParaRPr lang="en-US" b="1" dirty="0">
              <a:solidFill>
                <a:schemeClr val="tx1"/>
              </a:solidFill>
            </a:endParaRPr>
          </a:p>
        </p:txBody>
      </p:sp>
      <p:sp>
        <p:nvSpPr>
          <p:cNvPr id="7" name="مربع نص 6">
            <a:extLst>
              <a:ext uri="{FF2B5EF4-FFF2-40B4-BE49-F238E27FC236}">
                <a16:creationId xmlns:a16="http://schemas.microsoft.com/office/drawing/2014/main" id="{91C6E2D1-8819-1614-53F6-B890AA74D55F}"/>
              </a:ext>
            </a:extLst>
          </p:cNvPr>
          <p:cNvSpPr txBox="1"/>
          <p:nvPr/>
        </p:nvSpPr>
        <p:spPr>
          <a:xfrm>
            <a:off x="3436775" y="1567543"/>
            <a:ext cx="2659225" cy="369332"/>
          </a:xfrm>
          <a:prstGeom prst="rect">
            <a:avLst/>
          </a:prstGeom>
          <a:noFill/>
        </p:spPr>
        <p:txBody>
          <a:bodyPr wrap="square" rtlCol="0">
            <a:spAutoFit/>
          </a:bodyPr>
          <a:lstStyle/>
          <a:p>
            <a:pPr algn="ctr"/>
            <a:r>
              <a:rPr lang="ar-IQ" dirty="0">
                <a:solidFill>
                  <a:schemeClr val="tx1"/>
                </a:solidFill>
              </a:rPr>
              <a:t> </a:t>
            </a:r>
            <a:r>
              <a:rPr lang="ar-IQ" b="1" dirty="0">
                <a:solidFill>
                  <a:schemeClr val="tx1"/>
                </a:solidFill>
              </a:rPr>
              <a:t>صورة كتاب  الشكر </a:t>
            </a:r>
          </a:p>
        </p:txBody>
      </p:sp>
    </p:spTree>
    <p:extLst>
      <p:ext uri="{BB962C8B-B14F-4D97-AF65-F5344CB8AC3E}">
        <p14:creationId xmlns:p14="http://schemas.microsoft.com/office/powerpoint/2010/main" val="2461972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4C8A96-EA92-4865-9E11-75AF75BB4F60}"/>
              </a:ext>
            </a:extLst>
          </p:cNvPr>
          <p:cNvSpPr>
            <a:spLocks noGrp="1"/>
          </p:cNvSpPr>
          <p:nvPr>
            <p:ph idx="1"/>
          </p:nvPr>
        </p:nvSpPr>
        <p:spPr>
          <a:xfrm>
            <a:off x="285749" y="190499"/>
            <a:ext cx="11725275" cy="6753225"/>
          </a:xfrm>
        </p:spPr>
        <p:txBody>
          <a:bodyPr/>
          <a:lstStyle/>
          <a:p>
            <a:pPr marL="0" marR="0" algn="ct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Arial" panose="020B0604020202020204" pitchFamily="34" charset="0"/>
              </a:rPr>
              <a:t>الهندسة بجامعة بغداد تنظم / تقيم  ندوة / ورشة حضورية / الكترونية  عن...............................</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Arial" panose="020B0604020202020204" pitchFamily="34" charset="0"/>
              </a:rPr>
              <a:t>  تفعيلاَ لدور الجامعة في خدمة مختلف شرائح المجتمع   نظمت / اقامت / كلية الهندسة جامعة بغداد  برعاية ......................... واشراف ................................ / ندوة / ندوة / ورشة عن  (  ..........................   ) وذلك  يوم ........../  / 202..... وعلى قاعة ................... بحضور عدد من .................................................  وتضمنت الورشة / الندوة/ المحاور التالية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Arial" panose="020B0604020202020204" pitchFamily="34" charset="0"/>
              </a:rPr>
              <a:t>....................................................................................... وكان الهدف من الورشة / الندوة .......................................................................................................... واخيرا خرجت  الندوة بمجموعة من التوصيات  جا منها...................................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1346788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8B056A5-9E8F-83AB-A82C-90808301ECC1}"/>
              </a:ext>
            </a:extLst>
          </p:cNvPr>
          <p:cNvSpPr>
            <a:spLocks noGrp="1"/>
          </p:cNvSpPr>
          <p:nvPr>
            <p:ph type="title"/>
          </p:nvPr>
        </p:nvSpPr>
        <p:spPr/>
        <p:txBody>
          <a:bodyPr/>
          <a:lstStyle/>
          <a:p>
            <a:pPr algn="ctr"/>
            <a:r>
              <a:rPr lang="ar-IQ" dirty="0"/>
              <a:t>ادراج الصور</a:t>
            </a:r>
            <a:endParaRPr lang="en-US" dirty="0"/>
          </a:p>
        </p:txBody>
      </p:sp>
      <p:sp>
        <p:nvSpPr>
          <p:cNvPr id="3" name="عنصر نائب للمحتوى 2">
            <a:extLst>
              <a:ext uri="{FF2B5EF4-FFF2-40B4-BE49-F238E27FC236}">
                <a16:creationId xmlns:a16="http://schemas.microsoft.com/office/drawing/2014/main" id="{B3E817CF-773D-2F13-D2B1-F87B467FFDDE}"/>
              </a:ext>
            </a:extLst>
          </p:cNvPr>
          <p:cNvSpPr>
            <a:spLocks noGrp="1"/>
          </p:cNvSpPr>
          <p:nvPr>
            <p:ph sz="half" idx="1"/>
          </p:nvPr>
        </p:nvSpPr>
        <p:spPr/>
        <p:txBody>
          <a:bodyPr/>
          <a:lstStyle/>
          <a:p>
            <a:endParaRPr lang="en-US" dirty="0"/>
          </a:p>
        </p:txBody>
      </p:sp>
      <p:sp>
        <p:nvSpPr>
          <p:cNvPr id="4" name="عنصر نائب للمحتوى 3">
            <a:extLst>
              <a:ext uri="{FF2B5EF4-FFF2-40B4-BE49-F238E27FC236}">
                <a16:creationId xmlns:a16="http://schemas.microsoft.com/office/drawing/2014/main" id="{D3069A03-EBE5-6CF4-FF05-B88C80E8EEE7}"/>
              </a:ext>
            </a:extLst>
          </p:cNvPr>
          <p:cNvSpPr>
            <a:spLocks noGrp="1"/>
          </p:cNvSpPr>
          <p:nvPr>
            <p:ph sz="half" idx="2"/>
          </p:nvPr>
        </p:nvSpPr>
        <p:spPr/>
        <p:txBody>
          <a:bodyPr/>
          <a:lstStyle/>
          <a:p>
            <a:endParaRPr lang="en-US" dirty="0"/>
          </a:p>
        </p:txBody>
      </p:sp>
      <p:sp>
        <p:nvSpPr>
          <p:cNvPr id="5" name="مربع نص 4">
            <a:extLst>
              <a:ext uri="{FF2B5EF4-FFF2-40B4-BE49-F238E27FC236}">
                <a16:creationId xmlns:a16="http://schemas.microsoft.com/office/drawing/2014/main" id="{0707EA14-1C70-7A76-AC07-4AD6D795F7BC}"/>
              </a:ext>
            </a:extLst>
          </p:cNvPr>
          <p:cNvSpPr txBox="1"/>
          <p:nvPr/>
        </p:nvSpPr>
        <p:spPr>
          <a:xfrm>
            <a:off x="7651101" y="1707502"/>
            <a:ext cx="3483623" cy="369332"/>
          </a:xfrm>
          <a:prstGeom prst="rect">
            <a:avLst/>
          </a:prstGeom>
          <a:noFill/>
        </p:spPr>
        <p:txBody>
          <a:bodyPr wrap="square" rtlCol="0">
            <a:spAutoFit/>
          </a:bodyPr>
          <a:lstStyle/>
          <a:p>
            <a:pPr algn="ctr"/>
            <a:r>
              <a:rPr lang="ar-IQ" b="1" dirty="0">
                <a:solidFill>
                  <a:schemeClr val="tx1"/>
                </a:solidFill>
              </a:rPr>
              <a:t>صورة لمناقش الندوة / الورشة</a:t>
            </a:r>
          </a:p>
        </p:txBody>
      </p:sp>
      <p:sp>
        <p:nvSpPr>
          <p:cNvPr id="6" name="مربع نص 5">
            <a:extLst>
              <a:ext uri="{FF2B5EF4-FFF2-40B4-BE49-F238E27FC236}">
                <a16:creationId xmlns:a16="http://schemas.microsoft.com/office/drawing/2014/main" id="{BDA33B26-092B-C024-0A2E-1F81648B35D1}"/>
              </a:ext>
            </a:extLst>
          </p:cNvPr>
          <p:cNvSpPr txBox="1"/>
          <p:nvPr/>
        </p:nvSpPr>
        <p:spPr>
          <a:xfrm>
            <a:off x="2998237" y="1675236"/>
            <a:ext cx="3051110" cy="369332"/>
          </a:xfrm>
          <a:prstGeom prst="rect">
            <a:avLst/>
          </a:prstGeom>
          <a:noFill/>
        </p:spPr>
        <p:txBody>
          <a:bodyPr wrap="square" rtlCol="0">
            <a:spAutoFit/>
          </a:bodyPr>
          <a:lstStyle/>
          <a:p>
            <a:pPr algn="ctr"/>
            <a:r>
              <a:rPr lang="ar-IQ" b="1" dirty="0">
                <a:solidFill>
                  <a:schemeClr val="tx1"/>
                </a:solidFill>
              </a:rPr>
              <a:t>صورة / لقطة عامة للحور </a:t>
            </a:r>
            <a:endParaRPr lang="en-US" b="1" dirty="0"/>
          </a:p>
        </p:txBody>
      </p:sp>
    </p:spTree>
    <p:extLst>
      <p:ext uri="{BB962C8B-B14F-4D97-AF65-F5344CB8AC3E}">
        <p14:creationId xmlns:p14="http://schemas.microsoft.com/office/powerpoint/2010/main" val="1492810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8B056A5-9E8F-83AB-A82C-90808301ECC1}"/>
              </a:ext>
            </a:extLst>
          </p:cNvPr>
          <p:cNvSpPr>
            <a:spLocks noGrp="1"/>
          </p:cNvSpPr>
          <p:nvPr>
            <p:ph type="title"/>
          </p:nvPr>
        </p:nvSpPr>
        <p:spPr/>
        <p:txBody>
          <a:bodyPr/>
          <a:lstStyle/>
          <a:p>
            <a:pPr algn="ctr"/>
            <a:r>
              <a:rPr lang="ar-IQ" dirty="0"/>
              <a:t>ادراج الصور</a:t>
            </a:r>
            <a:endParaRPr lang="en-US" dirty="0"/>
          </a:p>
        </p:txBody>
      </p:sp>
      <p:sp>
        <p:nvSpPr>
          <p:cNvPr id="3" name="عنصر نائب للمحتوى 2">
            <a:extLst>
              <a:ext uri="{FF2B5EF4-FFF2-40B4-BE49-F238E27FC236}">
                <a16:creationId xmlns:a16="http://schemas.microsoft.com/office/drawing/2014/main" id="{B3E817CF-773D-2F13-D2B1-F87B467FFDDE}"/>
              </a:ext>
            </a:extLst>
          </p:cNvPr>
          <p:cNvSpPr>
            <a:spLocks noGrp="1"/>
          </p:cNvSpPr>
          <p:nvPr>
            <p:ph sz="half" idx="1"/>
          </p:nvPr>
        </p:nvSpPr>
        <p:spPr/>
        <p:txBody>
          <a:bodyPr/>
          <a:lstStyle/>
          <a:p>
            <a:endParaRPr lang="en-US" dirty="0"/>
          </a:p>
        </p:txBody>
      </p:sp>
      <p:sp>
        <p:nvSpPr>
          <p:cNvPr id="4" name="عنصر نائب للمحتوى 3">
            <a:extLst>
              <a:ext uri="{FF2B5EF4-FFF2-40B4-BE49-F238E27FC236}">
                <a16:creationId xmlns:a16="http://schemas.microsoft.com/office/drawing/2014/main" id="{D3069A03-EBE5-6CF4-FF05-B88C80E8EEE7}"/>
              </a:ext>
            </a:extLst>
          </p:cNvPr>
          <p:cNvSpPr>
            <a:spLocks noGrp="1"/>
          </p:cNvSpPr>
          <p:nvPr>
            <p:ph sz="half" idx="2"/>
          </p:nvPr>
        </p:nvSpPr>
        <p:spPr/>
        <p:txBody>
          <a:bodyPr/>
          <a:lstStyle/>
          <a:p>
            <a:endParaRPr lang="en-US" dirty="0"/>
          </a:p>
        </p:txBody>
      </p:sp>
      <p:sp>
        <p:nvSpPr>
          <p:cNvPr id="5" name="مربع نص 4">
            <a:extLst>
              <a:ext uri="{FF2B5EF4-FFF2-40B4-BE49-F238E27FC236}">
                <a16:creationId xmlns:a16="http://schemas.microsoft.com/office/drawing/2014/main" id="{0707EA14-1C70-7A76-AC07-4AD6D795F7BC}"/>
              </a:ext>
            </a:extLst>
          </p:cNvPr>
          <p:cNvSpPr txBox="1"/>
          <p:nvPr/>
        </p:nvSpPr>
        <p:spPr>
          <a:xfrm>
            <a:off x="7651101" y="1707502"/>
            <a:ext cx="3483623" cy="369332"/>
          </a:xfrm>
          <a:prstGeom prst="rect">
            <a:avLst/>
          </a:prstGeom>
          <a:noFill/>
        </p:spPr>
        <p:txBody>
          <a:bodyPr wrap="square" rtlCol="0">
            <a:spAutoFit/>
          </a:bodyPr>
          <a:lstStyle/>
          <a:p>
            <a:pPr algn="ctr"/>
            <a:r>
              <a:rPr lang="ar-IQ" b="1" dirty="0">
                <a:solidFill>
                  <a:schemeClr val="tx1"/>
                </a:solidFill>
              </a:rPr>
              <a:t>لقطات جانبية </a:t>
            </a:r>
          </a:p>
        </p:txBody>
      </p:sp>
      <p:sp>
        <p:nvSpPr>
          <p:cNvPr id="6" name="مربع نص 5">
            <a:extLst>
              <a:ext uri="{FF2B5EF4-FFF2-40B4-BE49-F238E27FC236}">
                <a16:creationId xmlns:a16="http://schemas.microsoft.com/office/drawing/2014/main" id="{BDA33B26-092B-C024-0A2E-1F81648B35D1}"/>
              </a:ext>
            </a:extLst>
          </p:cNvPr>
          <p:cNvSpPr txBox="1"/>
          <p:nvPr/>
        </p:nvSpPr>
        <p:spPr>
          <a:xfrm>
            <a:off x="2998236" y="1675236"/>
            <a:ext cx="3483623" cy="369332"/>
          </a:xfrm>
          <a:prstGeom prst="rect">
            <a:avLst/>
          </a:prstGeom>
          <a:noFill/>
        </p:spPr>
        <p:txBody>
          <a:bodyPr wrap="square" rtlCol="0">
            <a:spAutoFit/>
          </a:bodyPr>
          <a:lstStyle/>
          <a:p>
            <a:pPr algn="ctr"/>
            <a:r>
              <a:rPr lang="ar-IQ" b="1" dirty="0">
                <a:solidFill>
                  <a:schemeClr val="tx1"/>
                </a:solidFill>
              </a:rPr>
              <a:t>لقطات عامة للورشة /  الندوة </a:t>
            </a:r>
          </a:p>
        </p:txBody>
      </p:sp>
    </p:spTree>
    <p:extLst>
      <p:ext uri="{BB962C8B-B14F-4D97-AF65-F5344CB8AC3E}">
        <p14:creationId xmlns:p14="http://schemas.microsoft.com/office/powerpoint/2010/main" val="114344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F52B513B-447B-9A18-AAFE-9E53980DBE5C}"/>
              </a:ext>
            </a:extLst>
          </p:cNvPr>
          <p:cNvSpPr txBox="1"/>
          <p:nvPr/>
        </p:nvSpPr>
        <p:spPr>
          <a:xfrm>
            <a:off x="304800" y="108662"/>
            <a:ext cx="11772900" cy="5168594"/>
          </a:xfrm>
          <a:prstGeom prst="rect">
            <a:avLst/>
          </a:prstGeom>
          <a:noFill/>
        </p:spPr>
        <p:txBody>
          <a:bodyPr wrap="square" rtlCol="0">
            <a:spAutoFit/>
          </a:bodyPr>
          <a:lstStyle/>
          <a:p>
            <a:pPr marL="0" marR="0" algn="ctr" rtl="1">
              <a:lnSpc>
                <a:spcPct val="115000"/>
              </a:lnSpc>
              <a:spcBef>
                <a:spcPts val="0"/>
              </a:spcBef>
              <a:spcAft>
                <a:spcPts val="0"/>
              </a:spcAft>
            </a:pPr>
            <a:r>
              <a:rPr lang="ar-IQ" sz="1800" b="1" dirty="0">
                <a:effectLst/>
                <a:latin typeface="Calibri" panose="020F0502020204030204" pitchFamily="34" charset="0"/>
                <a:ea typeface="Calibri" panose="020F0502020204030204" pitchFamily="34" charset="0"/>
                <a:cs typeface="Arial" panose="020B0604020202020204" pitchFamily="34" charset="0"/>
              </a:rPr>
              <a:t>مناقشة رسالة /ماجستير/ أطروحة في قسم.....</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IQ" sz="1800" b="1" dirty="0">
                <a:effectLst/>
                <a:latin typeface="Calibri" panose="020F0502020204030204" pitchFamily="34" charset="0"/>
                <a:ea typeface="Calibri" panose="020F0502020204030204" pitchFamily="34" charset="0"/>
                <a:cs typeface="Arial" panose="020B0604020202020204" pitchFamily="34" charset="0"/>
              </a:rPr>
              <a:t>تمت المناقشة العلنية لطالب/ـــه الماجستير/ الدكتوراه ( الأسم الثلاثي للباحث) من قسم ................... عن رسالتها الموسومة بــــ    ....................... يوم...... /   /   / 202 وعلى قاعة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IQ" sz="1800" b="1" dirty="0">
                <a:effectLst/>
                <a:latin typeface="Calibri" panose="020F0502020204030204" pitchFamily="34" charset="0"/>
                <a:ea typeface="Calibri" panose="020F0502020204030204" pitchFamily="34" charset="0"/>
                <a:cs typeface="Arial" panose="020B0604020202020204" pitchFamily="34" charset="0"/>
              </a:rPr>
              <a:t>حيث تألفت لجنة المناقشة من السادة الاعضاء  المحترمين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 (رئيساً)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 (عضواَ)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 عضواً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 (عضواَ)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 ( عضواَ واشرافاَ)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IQ" sz="1800" b="1" dirty="0">
                <a:effectLst/>
                <a:latin typeface="Calibri" panose="020F0502020204030204" pitchFamily="34" charset="0"/>
                <a:ea typeface="Calibri" panose="020F0502020204030204" pitchFamily="34" charset="0"/>
                <a:cs typeface="Arial" panose="020B0604020202020204" pitchFamily="34" charset="0"/>
              </a:rPr>
              <a:t>حيث هدفت (الرسالة/ الاطروحة) الى ( * كتابة اهم هدفين للرسالة او الاطروحة)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IQ" sz="1800" b="1" dirty="0">
                <a:effectLst/>
                <a:latin typeface="Calibri" panose="020F0502020204030204" pitchFamily="34" charset="0"/>
                <a:ea typeface="Calibri" panose="020F0502020204030204" pitchFamily="34" charset="0"/>
                <a:cs typeface="Arial" panose="020B0604020202020204" pitchFamily="34" charset="0"/>
              </a:rPr>
              <a:t>وعلية خرجت الرسالة / الاطروحة بمجموعة من التوصيات  منها: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0"/>
              </a:spcAft>
              <a:buFont typeface="+mj-lt"/>
              <a:buAutoNum type="arabicPeriod"/>
            </a:pPr>
            <a:r>
              <a:rPr lang="ar-IQ" sz="1800" b="1" dirty="0">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228600" marR="0" algn="r" rtl="1">
              <a:lnSpc>
                <a:spcPct val="115000"/>
              </a:lnSpc>
              <a:spcBef>
                <a:spcPts val="0"/>
              </a:spcBef>
              <a:spcAft>
                <a:spcPts val="0"/>
              </a:spcAft>
            </a:pPr>
            <a:r>
              <a:rPr lang="ar-IQ" sz="1800" b="1" dirty="0">
                <a:effectLst/>
                <a:latin typeface="Calibri" panose="020F05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228600" marR="0" algn="r" rtl="1">
              <a:lnSpc>
                <a:spcPct val="115000"/>
              </a:lnSpc>
              <a:spcBef>
                <a:spcPts val="0"/>
              </a:spcBef>
              <a:spcAft>
                <a:spcPts val="0"/>
              </a:spcAft>
            </a:pPr>
            <a:r>
              <a:rPr lang="ar-IQ" sz="1800" b="1" dirty="0">
                <a:effectLst/>
                <a:latin typeface="Calibri" panose="020F0502020204030204" pitchFamily="34" charset="0"/>
                <a:ea typeface="Calibri" panose="020F0502020204030204" pitchFamily="34" charset="0"/>
                <a:cs typeface="Arial" panose="020B0604020202020204" pitchFamily="34" charset="0"/>
              </a:rPr>
              <a:t>وبعد المناقشة العلمية  من قبل السادة اعضاء لجنة المناقشة  حصل/ـــت الباحث/ــــه على تقدير (         ) </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18535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8B056A5-9E8F-83AB-A82C-90808301ECC1}"/>
              </a:ext>
            </a:extLst>
          </p:cNvPr>
          <p:cNvSpPr>
            <a:spLocks noGrp="1"/>
          </p:cNvSpPr>
          <p:nvPr>
            <p:ph type="title"/>
          </p:nvPr>
        </p:nvSpPr>
        <p:spPr/>
        <p:txBody>
          <a:bodyPr/>
          <a:lstStyle/>
          <a:p>
            <a:pPr algn="ctr"/>
            <a:r>
              <a:rPr lang="ar-IQ" dirty="0"/>
              <a:t>ادراج الصور المناقشة</a:t>
            </a:r>
            <a:r>
              <a:rPr lang="en-US" dirty="0"/>
              <a:t> </a:t>
            </a:r>
          </a:p>
        </p:txBody>
      </p:sp>
      <p:sp>
        <p:nvSpPr>
          <p:cNvPr id="3" name="عنصر نائب للمحتوى 2">
            <a:extLst>
              <a:ext uri="{FF2B5EF4-FFF2-40B4-BE49-F238E27FC236}">
                <a16:creationId xmlns:a16="http://schemas.microsoft.com/office/drawing/2014/main" id="{B3E817CF-773D-2F13-D2B1-F87B467FFDDE}"/>
              </a:ext>
            </a:extLst>
          </p:cNvPr>
          <p:cNvSpPr>
            <a:spLocks noGrp="1"/>
          </p:cNvSpPr>
          <p:nvPr>
            <p:ph sz="half" idx="1"/>
          </p:nvPr>
        </p:nvSpPr>
        <p:spPr/>
        <p:txBody>
          <a:bodyPr/>
          <a:lstStyle/>
          <a:p>
            <a:endParaRPr lang="en-US" dirty="0"/>
          </a:p>
        </p:txBody>
      </p:sp>
      <p:sp>
        <p:nvSpPr>
          <p:cNvPr id="4" name="عنصر نائب للمحتوى 3">
            <a:extLst>
              <a:ext uri="{FF2B5EF4-FFF2-40B4-BE49-F238E27FC236}">
                <a16:creationId xmlns:a16="http://schemas.microsoft.com/office/drawing/2014/main" id="{D3069A03-EBE5-6CF4-FF05-B88C80E8EEE7}"/>
              </a:ext>
            </a:extLst>
          </p:cNvPr>
          <p:cNvSpPr>
            <a:spLocks noGrp="1"/>
          </p:cNvSpPr>
          <p:nvPr>
            <p:ph sz="half" idx="2"/>
          </p:nvPr>
        </p:nvSpPr>
        <p:spPr/>
        <p:txBody>
          <a:bodyPr/>
          <a:lstStyle/>
          <a:p>
            <a:endParaRPr lang="en-US" dirty="0"/>
          </a:p>
        </p:txBody>
      </p:sp>
      <p:sp>
        <p:nvSpPr>
          <p:cNvPr id="5" name="مربع نص 4">
            <a:extLst>
              <a:ext uri="{FF2B5EF4-FFF2-40B4-BE49-F238E27FC236}">
                <a16:creationId xmlns:a16="http://schemas.microsoft.com/office/drawing/2014/main" id="{0707EA14-1C70-7A76-AC07-4AD6D795F7BC}"/>
              </a:ext>
            </a:extLst>
          </p:cNvPr>
          <p:cNvSpPr txBox="1"/>
          <p:nvPr/>
        </p:nvSpPr>
        <p:spPr>
          <a:xfrm>
            <a:off x="7651102" y="1707502"/>
            <a:ext cx="3051110" cy="369332"/>
          </a:xfrm>
          <a:prstGeom prst="rect">
            <a:avLst/>
          </a:prstGeom>
          <a:noFill/>
        </p:spPr>
        <p:txBody>
          <a:bodyPr wrap="square" rtlCol="0">
            <a:spAutoFit/>
          </a:bodyPr>
          <a:lstStyle/>
          <a:p>
            <a:pPr algn="ctr"/>
            <a:r>
              <a:rPr lang="ar-IQ" b="1" dirty="0"/>
              <a:t>صورة للباحث </a:t>
            </a:r>
            <a:endParaRPr lang="en-US" b="1" dirty="0"/>
          </a:p>
        </p:txBody>
      </p:sp>
      <p:sp>
        <p:nvSpPr>
          <p:cNvPr id="6" name="مربع نص 5">
            <a:extLst>
              <a:ext uri="{FF2B5EF4-FFF2-40B4-BE49-F238E27FC236}">
                <a16:creationId xmlns:a16="http://schemas.microsoft.com/office/drawing/2014/main" id="{BDA33B26-092B-C024-0A2E-1F81648B35D1}"/>
              </a:ext>
            </a:extLst>
          </p:cNvPr>
          <p:cNvSpPr txBox="1"/>
          <p:nvPr/>
        </p:nvSpPr>
        <p:spPr>
          <a:xfrm>
            <a:off x="2998237" y="1675236"/>
            <a:ext cx="3051110" cy="369332"/>
          </a:xfrm>
          <a:prstGeom prst="rect">
            <a:avLst/>
          </a:prstGeom>
          <a:noFill/>
        </p:spPr>
        <p:txBody>
          <a:bodyPr wrap="square" rtlCol="0">
            <a:spAutoFit/>
          </a:bodyPr>
          <a:lstStyle/>
          <a:p>
            <a:pPr algn="ctr"/>
            <a:r>
              <a:rPr lang="ar-IQ" b="1" dirty="0"/>
              <a:t>صورة للجنة المناقشة </a:t>
            </a:r>
            <a:endParaRPr lang="en-US" b="1" dirty="0"/>
          </a:p>
        </p:txBody>
      </p:sp>
    </p:spTree>
    <p:extLst>
      <p:ext uri="{BB962C8B-B14F-4D97-AF65-F5344CB8AC3E}">
        <p14:creationId xmlns:p14="http://schemas.microsoft.com/office/powerpoint/2010/main" val="2557679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8B056A5-9E8F-83AB-A82C-90808301ECC1}"/>
              </a:ext>
            </a:extLst>
          </p:cNvPr>
          <p:cNvSpPr>
            <a:spLocks noGrp="1"/>
          </p:cNvSpPr>
          <p:nvPr>
            <p:ph type="title"/>
          </p:nvPr>
        </p:nvSpPr>
        <p:spPr/>
        <p:txBody>
          <a:bodyPr/>
          <a:lstStyle/>
          <a:p>
            <a:pPr algn="ctr"/>
            <a:r>
              <a:rPr lang="ar-IQ" dirty="0"/>
              <a:t>ادراج الصور المناقشة</a:t>
            </a:r>
            <a:r>
              <a:rPr lang="en-US" dirty="0"/>
              <a:t> </a:t>
            </a:r>
          </a:p>
        </p:txBody>
      </p:sp>
      <p:sp>
        <p:nvSpPr>
          <p:cNvPr id="3" name="عنصر نائب للمحتوى 2">
            <a:extLst>
              <a:ext uri="{FF2B5EF4-FFF2-40B4-BE49-F238E27FC236}">
                <a16:creationId xmlns:a16="http://schemas.microsoft.com/office/drawing/2014/main" id="{B3E817CF-773D-2F13-D2B1-F87B467FFDDE}"/>
              </a:ext>
            </a:extLst>
          </p:cNvPr>
          <p:cNvSpPr>
            <a:spLocks noGrp="1"/>
          </p:cNvSpPr>
          <p:nvPr>
            <p:ph sz="half" idx="1"/>
          </p:nvPr>
        </p:nvSpPr>
        <p:spPr/>
        <p:txBody>
          <a:bodyPr/>
          <a:lstStyle/>
          <a:p>
            <a:endParaRPr lang="en-US" dirty="0"/>
          </a:p>
        </p:txBody>
      </p:sp>
      <p:sp>
        <p:nvSpPr>
          <p:cNvPr id="4" name="عنصر نائب للمحتوى 3">
            <a:extLst>
              <a:ext uri="{FF2B5EF4-FFF2-40B4-BE49-F238E27FC236}">
                <a16:creationId xmlns:a16="http://schemas.microsoft.com/office/drawing/2014/main" id="{D3069A03-EBE5-6CF4-FF05-B88C80E8EEE7}"/>
              </a:ext>
            </a:extLst>
          </p:cNvPr>
          <p:cNvSpPr>
            <a:spLocks noGrp="1"/>
          </p:cNvSpPr>
          <p:nvPr>
            <p:ph sz="half" idx="2"/>
          </p:nvPr>
        </p:nvSpPr>
        <p:spPr/>
        <p:txBody>
          <a:bodyPr/>
          <a:lstStyle/>
          <a:p>
            <a:endParaRPr lang="en-US" dirty="0"/>
          </a:p>
        </p:txBody>
      </p:sp>
      <p:sp>
        <p:nvSpPr>
          <p:cNvPr id="5" name="مربع نص 4">
            <a:extLst>
              <a:ext uri="{FF2B5EF4-FFF2-40B4-BE49-F238E27FC236}">
                <a16:creationId xmlns:a16="http://schemas.microsoft.com/office/drawing/2014/main" id="{0707EA14-1C70-7A76-AC07-4AD6D795F7BC}"/>
              </a:ext>
            </a:extLst>
          </p:cNvPr>
          <p:cNvSpPr txBox="1"/>
          <p:nvPr/>
        </p:nvSpPr>
        <p:spPr>
          <a:xfrm>
            <a:off x="7190747" y="1690625"/>
            <a:ext cx="4379211" cy="338554"/>
          </a:xfrm>
          <a:prstGeom prst="rect">
            <a:avLst/>
          </a:prstGeom>
          <a:noFill/>
        </p:spPr>
        <p:txBody>
          <a:bodyPr wrap="square" rtlCol="0">
            <a:spAutoFit/>
          </a:bodyPr>
          <a:lstStyle/>
          <a:p>
            <a:pPr algn="ctr"/>
            <a:r>
              <a:rPr lang="ar-IQ" sz="1600" b="1" dirty="0"/>
              <a:t>صورة جماعية( الباحث واعضاء المناقشة) </a:t>
            </a:r>
            <a:endParaRPr lang="en-US" sz="1600" b="1" dirty="0"/>
          </a:p>
        </p:txBody>
      </p:sp>
      <p:sp>
        <p:nvSpPr>
          <p:cNvPr id="6" name="مربع نص 5">
            <a:extLst>
              <a:ext uri="{FF2B5EF4-FFF2-40B4-BE49-F238E27FC236}">
                <a16:creationId xmlns:a16="http://schemas.microsoft.com/office/drawing/2014/main" id="{BDA33B26-092B-C024-0A2E-1F81648B35D1}"/>
              </a:ext>
            </a:extLst>
          </p:cNvPr>
          <p:cNvSpPr txBox="1"/>
          <p:nvPr/>
        </p:nvSpPr>
        <p:spPr>
          <a:xfrm>
            <a:off x="2998237" y="1675236"/>
            <a:ext cx="3051110" cy="369332"/>
          </a:xfrm>
          <a:prstGeom prst="rect">
            <a:avLst/>
          </a:prstGeom>
          <a:noFill/>
        </p:spPr>
        <p:txBody>
          <a:bodyPr wrap="square" rtlCol="0">
            <a:spAutoFit/>
          </a:bodyPr>
          <a:lstStyle/>
          <a:p>
            <a:pPr algn="ctr"/>
            <a:r>
              <a:rPr lang="ar-IQ" b="1" dirty="0"/>
              <a:t>صورة للحضور </a:t>
            </a:r>
            <a:endParaRPr lang="en-US" b="1" dirty="0"/>
          </a:p>
        </p:txBody>
      </p:sp>
    </p:spTree>
    <p:extLst>
      <p:ext uri="{BB962C8B-B14F-4D97-AF65-F5344CB8AC3E}">
        <p14:creationId xmlns:p14="http://schemas.microsoft.com/office/powerpoint/2010/main" val="856740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A6EF80B2-ECA1-D3DC-AB59-0E080982AA8A}"/>
              </a:ext>
            </a:extLst>
          </p:cNvPr>
          <p:cNvSpPr>
            <a:spLocks noGrp="1"/>
          </p:cNvSpPr>
          <p:nvPr>
            <p:ph idx="1"/>
          </p:nvPr>
        </p:nvSpPr>
        <p:spPr>
          <a:xfrm>
            <a:off x="133350" y="0"/>
            <a:ext cx="12058650" cy="6858000"/>
          </a:xfrm>
        </p:spPr>
        <p:txBody>
          <a:bodyPr/>
          <a:lstStyle/>
          <a:p>
            <a:pPr marL="0" marR="0" algn="ct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Arial" panose="020B0604020202020204" pitchFamily="34" charset="0"/>
              </a:rPr>
              <a:t>صدور كتاب لتدريسي في قسم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SA" sz="1800" dirty="0">
                <a:solidFill>
                  <a:srgbClr val="2C2F34"/>
                </a:solidFill>
                <a:effectLst/>
                <a:latin typeface="Tajawal"/>
                <a:ea typeface="Calibri" panose="020F0502020204030204" pitchFamily="34" charset="0"/>
                <a:cs typeface="Arial" panose="020B0604020202020204" pitchFamily="34" charset="0"/>
              </a:rPr>
              <a:t>للإرتقاء بالمستوى العلمي الأكاديمي  ورفد قاعدة البحث بمؤلفات علمية رصينة </a:t>
            </a:r>
            <a:r>
              <a:rPr lang="ar-IQ" sz="1800" dirty="0">
                <a:effectLst/>
                <a:latin typeface="Calibri" panose="020F0502020204030204" pitchFamily="34" charset="0"/>
                <a:ea typeface="Calibri" panose="020F0502020204030204" pitchFamily="34" charset="0"/>
                <a:cs typeface="Arial" panose="020B0604020202020204" pitchFamily="34" charset="0"/>
              </a:rPr>
              <a:t>صدر للتدريسي في  كلية الهندسة قسم ......................... كتابا بعنوان ( ............................    )  عن دار .............. الاصدار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Arial" panose="020B0604020202020204" pitchFamily="34" charset="0"/>
              </a:rPr>
              <a:t> وتالف الكتاب الذي يقع في ..........صفحة بـــ .... فصول هي ( أسماء الفصول مختصرة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Arial" panose="020B0604020202020204" pitchFamily="34" charset="0"/>
              </a:rPr>
              <a:t>حيث تناول الكتاب ........... ( مختصر) </a:t>
            </a:r>
          </a:p>
          <a:p>
            <a:pPr marL="0" marR="0" indent="0" algn="r" rtl="1">
              <a:lnSpc>
                <a:spcPct val="115000"/>
              </a:lnSpc>
              <a:spcBef>
                <a:spcPts val="0"/>
              </a:spcBef>
              <a:spcAft>
                <a:spcPts val="1000"/>
              </a:spcAft>
              <a:buNone/>
            </a:pPr>
            <a:endParaRPr lang="ar-IQ"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8997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08F94AF-9EC0-5498-75CE-D2720750C812}"/>
              </a:ext>
            </a:extLst>
          </p:cNvPr>
          <p:cNvSpPr>
            <a:spLocks noGrp="1"/>
          </p:cNvSpPr>
          <p:nvPr>
            <p:ph type="title"/>
          </p:nvPr>
        </p:nvSpPr>
        <p:spPr>
          <a:xfrm>
            <a:off x="2592924" y="624110"/>
            <a:ext cx="8911687" cy="719498"/>
          </a:xfrm>
        </p:spPr>
        <p:txBody>
          <a:bodyPr/>
          <a:lstStyle/>
          <a:p>
            <a:pPr algn="ctr"/>
            <a:r>
              <a:rPr lang="ar-IQ" sz="3600" b="1" dirty="0">
                <a:solidFill>
                  <a:srgbClr val="373331"/>
                </a:solidFill>
                <a:latin typeface="Simplified Arabic" panose="02020603050405020304" pitchFamily="18" charset="-78"/>
                <a:ea typeface="Calibri" panose="020F0502020204030204" pitchFamily="34" charset="0"/>
                <a:cs typeface="Simplified Arabic" panose="02020603050405020304" pitchFamily="18" charset="-78"/>
              </a:rPr>
              <a:t>ادراج صورة </a:t>
            </a:r>
            <a:endParaRPr lang="en-US" dirty="0"/>
          </a:p>
        </p:txBody>
      </p:sp>
      <p:sp>
        <p:nvSpPr>
          <p:cNvPr id="3" name="عنصر نائب للمحتوى 2">
            <a:extLst>
              <a:ext uri="{FF2B5EF4-FFF2-40B4-BE49-F238E27FC236}">
                <a16:creationId xmlns:a16="http://schemas.microsoft.com/office/drawing/2014/main" id="{32C93D9A-D32E-B914-737D-E6D08BE36E51}"/>
              </a:ext>
            </a:extLst>
          </p:cNvPr>
          <p:cNvSpPr>
            <a:spLocks noGrp="1"/>
          </p:cNvSpPr>
          <p:nvPr>
            <p:ph sz="half" idx="1"/>
          </p:nvPr>
        </p:nvSpPr>
        <p:spPr/>
        <p:txBody>
          <a:bodyPr/>
          <a:lstStyle/>
          <a:p>
            <a:endParaRPr lang="en-US" dirty="0"/>
          </a:p>
        </p:txBody>
      </p:sp>
      <p:sp>
        <p:nvSpPr>
          <p:cNvPr id="4" name="عنصر نائب للمحتوى 3">
            <a:extLst>
              <a:ext uri="{FF2B5EF4-FFF2-40B4-BE49-F238E27FC236}">
                <a16:creationId xmlns:a16="http://schemas.microsoft.com/office/drawing/2014/main" id="{27B44757-B633-182E-1BB1-7B762CA9A429}"/>
              </a:ext>
            </a:extLst>
          </p:cNvPr>
          <p:cNvSpPr>
            <a:spLocks noGrp="1"/>
          </p:cNvSpPr>
          <p:nvPr>
            <p:ph sz="half" idx="2"/>
          </p:nvPr>
        </p:nvSpPr>
        <p:spPr/>
        <p:txBody>
          <a:bodyPr/>
          <a:lstStyle/>
          <a:p>
            <a:endParaRPr lang="en-US" dirty="0"/>
          </a:p>
        </p:txBody>
      </p:sp>
      <p:sp>
        <p:nvSpPr>
          <p:cNvPr id="6" name="مربع نص 5">
            <a:extLst>
              <a:ext uri="{FF2B5EF4-FFF2-40B4-BE49-F238E27FC236}">
                <a16:creationId xmlns:a16="http://schemas.microsoft.com/office/drawing/2014/main" id="{66920F04-8083-5145-B471-5B3BDC761C6D}"/>
              </a:ext>
            </a:extLst>
          </p:cNvPr>
          <p:cNvSpPr txBox="1"/>
          <p:nvPr/>
        </p:nvSpPr>
        <p:spPr>
          <a:xfrm>
            <a:off x="7977673" y="1567543"/>
            <a:ext cx="2659225" cy="369332"/>
          </a:xfrm>
          <a:prstGeom prst="rect">
            <a:avLst/>
          </a:prstGeom>
          <a:noFill/>
        </p:spPr>
        <p:txBody>
          <a:bodyPr wrap="square" rtlCol="0">
            <a:spAutoFit/>
          </a:bodyPr>
          <a:lstStyle/>
          <a:p>
            <a:pPr algn="ctr"/>
            <a:r>
              <a:rPr lang="ar-IQ" b="1" dirty="0">
                <a:solidFill>
                  <a:schemeClr val="tx1"/>
                </a:solidFill>
              </a:rPr>
              <a:t>صورة غلاف الكتاب </a:t>
            </a:r>
          </a:p>
        </p:txBody>
      </p:sp>
      <p:sp>
        <p:nvSpPr>
          <p:cNvPr id="7" name="مربع نص 6">
            <a:extLst>
              <a:ext uri="{FF2B5EF4-FFF2-40B4-BE49-F238E27FC236}">
                <a16:creationId xmlns:a16="http://schemas.microsoft.com/office/drawing/2014/main" id="{91C6E2D1-8819-1614-53F6-B890AA74D55F}"/>
              </a:ext>
            </a:extLst>
          </p:cNvPr>
          <p:cNvSpPr txBox="1"/>
          <p:nvPr/>
        </p:nvSpPr>
        <p:spPr>
          <a:xfrm>
            <a:off x="3153747" y="1567543"/>
            <a:ext cx="3023118" cy="369332"/>
          </a:xfrm>
          <a:prstGeom prst="rect">
            <a:avLst/>
          </a:prstGeom>
          <a:noFill/>
        </p:spPr>
        <p:txBody>
          <a:bodyPr wrap="square" rtlCol="0">
            <a:spAutoFit/>
          </a:bodyPr>
          <a:lstStyle/>
          <a:p>
            <a:pPr algn="ctr"/>
            <a:r>
              <a:rPr lang="ar-IQ" dirty="0">
                <a:solidFill>
                  <a:schemeClr val="tx1"/>
                </a:solidFill>
              </a:rPr>
              <a:t> </a:t>
            </a:r>
            <a:r>
              <a:rPr lang="ar-IQ" b="1" dirty="0">
                <a:solidFill>
                  <a:schemeClr val="tx1"/>
                </a:solidFill>
              </a:rPr>
              <a:t>صورة الكـــاتب </a:t>
            </a:r>
          </a:p>
        </p:txBody>
      </p:sp>
    </p:spTree>
    <p:extLst>
      <p:ext uri="{BB962C8B-B14F-4D97-AF65-F5344CB8AC3E}">
        <p14:creationId xmlns:p14="http://schemas.microsoft.com/office/powerpoint/2010/main" val="2687595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A6EF80B2-ECA1-D3DC-AB59-0E080982AA8A}"/>
              </a:ext>
            </a:extLst>
          </p:cNvPr>
          <p:cNvSpPr>
            <a:spLocks noGrp="1"/>
          </p:cNvSpPr>
          <p:nvPr>
            <p:ph idx="1"/>
          </p:nvPr>
        </p:nvSpPr>
        <p:spPr>
          <a:xfrm>
            <a:off x="1476374" y="257175"/>
            <a:ext cx="10506075" cy="6276975"/>
          </a:xfrm>
        </p:spPr>
        <p:txBody>
          <a:bodyPr/>
          <a:lstStyle/>
          <a:p>
            <a:pPr marL="0" marR="0" algn="ctr" rtl="1">
              <a:lnSpc>
                <a:spcPct val="115000"/>
              </a:lnSpc>
              <a:spcBef>
                <a:spcPts val="0"/>
              </a:spcBef>
              <a:spcAft>
                <a:spcPts val="1000"/>
              </a:spcAft>
            </a:pPr>
            <a:r>
              <a:rPr lang="ar-IQ" sz="1800" b="1" dirty="0">
                <a:effectLst/>
                <a:latin typeface="Calibri" panose="020F0502020204030204" pitchFamily="34" charset="0"/>
                <a:ea typeface="Calibri" panose="020F0502020204030204" pitchFamily="34" charset="0"/>
                <a:cs typeface="Simplified Arabic" panose="02020603050405020304" pitchFamily="18" charset="-78"/>
              </a:rPr>
              <a:t>حصول تدريسي في كلية الهندسة جامعة بغداد على براءة اختراع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Simplified Arabic" panose="02020603050405020304" pitchFamily="18" charset="-78"/>
              </a:rPr>
              <a:t>حصل الباحث/ــــــه / الدكتور/ ه .................. في كلية الهندسة قسم ....... .على براءة اختراع عن ......................... صادرة من ................... حيث تضمن الاختراع.................................................................................................</a:t>
            </a:r>
          </a:p>
          <a:p>
            <a:pPr marL="0" marR="0" algn="r" rtl="1">
              <a:lnSpc>
                <a:spcPct val="115000"/>
              </a:lnSpc>
              <a:spcBef>
                <a:spcPts val="0"/>
              </a:spcBef>
              <a:spcAft>
                <a:spcPts val="1000"/>
              </a:spcAft>
            </a:pPr>
            <a:r>
              <a:rPr lang="ar-IQ" dirty="0">
                <a:latin typeface="Calibri" panose="020F0502020204030204" pitchFamily="34" charset="0"/>
                <a:ea typeface="Calibri" panose="020F0502020204030204" pitchFamily="34" charset="0"/>
                <a:cs typeface="Simplified Arabic" panose="02020603050405020304" pitchFamily="18" charset="-78"/>
              </a:rPr>
              <a:t>.......................................................................................................................................................................................................................................</a:t>
            </a:r>
          </a:p>
          <a:p>
            <a:pPr marL="0" marR="0" indent="0" algn="r" rtl="1">
              <a:lnSpc>
                <a:spcPct val="115000"/>
              </a:lnSpc>
              <a:spcBef>
                <a:spcPts val="0"/>
              </a:spcBef>
              <a:spcAft>
                <a:spcPts val="1000"/>
              </a:spcAft>
              <a:buNone/>
            </a:pPr>
            <a:r>
              <a:rPr lang="ar-IQ" sz="2000" b="1" dirty="0">
                <a:latin typeface="Simplified Arabic" panose="02020603050405020304" pitchFamily="18" charset="-78"/>
                <a:ea typeface="Calibri" panose="020F0502020204030204" pitchFamily="34" charset="0"/>
                <a:cs typeface="Simplified Arabic" panose="02020603050405020304" pitchFamily="18" charset="-78"/>
              </a:rPr>
              <a:t>                                                    </a:t>
            </a:r>
            <a:endParaRPr lang="en-US" dirty="0"/>
          </a:p>
        </p:txBody>
      </p:sp>
    </p:spTree>
    <p:extLst>
      <p:ext uri="{BB962C8B-B14F-4D97-AF65-F5344CB8AC3E}">
        <p14:creationId xmlns:p14="http://schemas.microsoft.com/office/powerpoint/2010/main" val="2812603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08F94AF-9EC0-5498-75CE-D2720750C812}"/>
              </a:ext>
            </a:extLst>
          </p:cNvPr>
          <p:cNvSpPr>
            <a:spLocks noGrp="1"/>
          </p:cNvSpPr>
          <p:nvPr>
            <p:ph type="title"/>
          </p:nvPr>
        </p:nvSpPr>
        <p:spPr>
          <a:xfrm>
            <a:off x="2592924" y="624110"/>
            <a:ext cx="8911687" cy="719498"/>
          </a:xfrm>
        </p:spPr>
        <p:txBody>
          <a:bodyPr/>
          <a:lstStyle/>
          <a:p>
            <a:pPr algn="ctr"/>
            <a:r>
              <a:rPr lang="ar-IQ" sz="3600" b="1" dirty="0">
                <a:solidFill>
                  <a:srgbClr val="373331"/>
                </a:solidFill>
                <a:latin typeface="Simplified Arabic" panose="02020603050405020304" pitchFamily="18" charset="-78"/>
                <a:ea typeface="Calibri" panose="020F0502020204030204" pitchFamily="34" charset="0"/>
                <a:cs typeface="Simplified Arabic" panose="02020603050405020304" pitchFamily="18" charset="-78"/>
              </a:rPr>
              <a:t>ادراج صورة </a:t>
            </a:r>
            <a:endParaRPr lang="en-US" dirty="0"/>
          </a:p>
        </p:txBody>
      </p:sp>
      <p:sp>
        <p:nvSpPr>
          <p:cNvPr id="3" name="عنصر نائب للمحتوى 2">
            <a:extLst>
              <a:ext uri="{FF2B5EF4-FFF2-40B4-BE49-F238E27FC236}">
                <a16:creationId xmlns:a16="http://schemas.microsoft.com/office/drawing/2014/main" id="{32C93D9A-D32E-B914-737D-E6D08BE36E51}"/>
              </a:ext>
            </a:extLst>
          </p:cNvPr>
          <p:cNvSpPr>
            <a:spLocks noGrp="1"/>
          </p:cNvSpPr>
          <p:nvPr>
            <p:ph sz="half" idx="1"/>
          </p:nvPr>
        </p:nvSpPr>
        <p:spPr/>
        <p:txBody>
          <a:bodyPr/>
          <a:lstStyle/>
          <a:p>
            <a:endParaRPr lang="en-US" dirty="0"/>
          </a:p>
        </p:txBody>
      </p:sp>
      <p:sp>
        <p:nvSpPr>
          <p:cNvPr id="4" name="عنصر نائب للمحتوى 3">
            <a:extLst>
              <a:ext uri="{FF2B5EF4-FFF2-40B4-BE49-F238E27FC236}">
                <a16:creationId xmlns:a16="http://schemas.microsoft.com/office/drawing/2014/main" id="{27B44757-B633-182E-1BB1-7B762CA9A429}"/>
              </a:ext>
            </a:extLst>
          </p:cNvPr>
          <p:cNvSpPr>
            <a:spLocks noGrp="1"/>
          </p:cNvSpPr>
          <p:nvPr>
            <p:ph sz="half" idx="2"/>
          </p:nvPr>
        </p:nvSpPr>
        <p:spPr/>
        <p:txBody>
          <a:bodyPr/>
          <a:lstStyle/>
          <a:p>
            <a:endParaRPr lang="en-US" dirty="0"/>
          </a:p>
        </p:txBody>
      </p:sp>
      <p:sp>
        <p:nvSpPr>
          <p:cNvPr id="6" name="مربع نص 5">
            <a:extLst>
              <a:ext uri="{FF2B5EF4-FFF2-40B4-BE49-F238E27FC236}">
                <a16:creationId xmlns:a16="http://schemas.microsoft.com/office/drawing/2014/main" id="{66920F04-8083-5145-B471-5B3BDC761C6D}"/>
              </a:ext>
            </a:extLst>
          </p:cNvPr>
          <p:cNvSpPr txBox="1"/>
          <p:nvPr/>
        </p:nvSpPr>
        <p:spPr>
          <a:xfrm>
            <a:off x="7977673" y="1567543"/>
            <a:ext cx="2659225" cy="369332"/>
          </a:xfrm>
          <a:prstGeom prst="rect">
            <a:avLst/>
          </a:prstGeom>
          <a:noFill/>
        </p:spPr>
        <p:txBody>
          <a:bodyPr wrap="square" rtlCol="0">
            <a:spAutoFit/>
          </a:bodyPr>
          <a:lstStyle/>
          <a:p>
            <a:pPr algn="ctr"/>
            <a:r>
              <a:rPr lang="ar-IQ" b="1" dirty="0">
                <a:solidFill>
                  <a:schemeClr val="tx1"/>
                </a:solidFill>
              </a:rPr>
              <a:t>صورة المخترع </a:t>
            </a:r>
            <a:endParaRPr lang="en-US" b="1" dirty="0">
              <a:solidFill>
                <a:schemeClr val="tx1"/>
              </a:solidFill>
            </a:endParaRPr>
          </a:p>
        </p:txBody>
      </p:sp>
      <p:sp>
        <p:nvSpPr>
          <p:cNvPr id="7" name="مربع نص 6">
            <a:extLst>
              <a:ext uri="{FF2B5EF4-FFF2-40B4-BE49-F238E27FC236}">
                <a16:creationId xmlns:a16="http://schemas.microsoft.com/office/drawing/2014/main" id="{91C6E2D1-8819-1614-53F6-B890AA74D55F}"/>
              </a:ext>
            </a:extLst>
          </p:cNvPr>
          <p:cNvSpPr txBox="1"/>
          <p:nvPr/>
        </p:nvSpPr>
        <p:spPr>
          <a:xfrm>
            <a:off x="3153747" y="1567543"/>
            <a:ext cx="3023118" cy="369332"/>
          </a:xfrm>
          <a:prstGeom prst="rect">
            <a:avLst/>
          </a:prstGeom>
          <a:noFill/>
        </p:spPr>
        <p:txBody>
          <a:bodyPr wrap="square" rtlCol="0">
            <a:spAutoFit/>
          </a:bodyPr>
          <a:lstStyle/>
          <a:p>
            <a:pPr algn="ctr"/>
            <a:r>
              <a:rPr lang="ar-IQ" dirty="0">
                <a:solidFill>
                  <a:schemeClr val="tx1"/>
                </a:solidFill>
              </a:rPr>
              <a:t> </a:t>
            </a:r>
            <a:r>
              <a:rPr lang="ar-IQ" b="1" dirty="0">
                <a:solidFill>
                  <a:schemeClr val="tx1"/>
                </a:solidFill>
              </a:rPr>
              <a:t>صورة كتا</a:t>
            </a:r>
            <a:r>
              <a:rPr lang="ar-IQ" b="1" dirty="0"/>
              <a:t>ب براءة الاختراع</a:t>
            </a:r>
            <a:endParaRPr lang="ar-IQ" b="1" dirty="0">
              <a:solidFill>
                <a:schemeClr val="tx1"/>
              </a:solidFill>
            </a:endParaRPr>
          </a:p>
        </p:txBody>
      </p:sp>
    </p:spTree>
    <p:extLst>
      <p:ext uri="{BB962C8B-B14F-4D97-AF65-F5344CB8AC3E}">
        <p14:creationId xmlns:p14="http://schemas.microsoft.com/office/powerpoint/2010/main" val="412723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518206-71AD-4A06-A1FB-5BF396BB5C51}"/>
              </a:ext>
            </a:extLst>
          </p:cNvPr>
          <p:cNvSpPr>
            <a:spLocks noGrp="1"/>
          </p:cNvSpPr>
          <p:nvPr>
            <p:ph idx="1"/>
          </p:nvPr>
        </p:nvSpPr>
        <p:spPr>
          <a:xfrm>
            <a:off x="428040" y="176212"/>
            <a:ext cx="11687175" cy="3723984"/>
          </a:xfrm>
        </p:spPr>
        <p:txBody>
          <a:bodyPr>
            <a:normAutofit/>
          </a:bodyPr>
          <a:lstStyle/>
          <a:p>
            <a:pPr marL="0" marR="0" algn="r" rtl="1">
              <a:lnSpc>
                <a:spcPct val="115000"/>
              </a:lnSpc>
              <a:spcBef>
                <a:spcPts val="0"/>
              </a:spcBef>
              <a:spcAft>
                <a:spcPts val="1000"/>
              </a:spcAft>
            </a:pPr>
            <a:r>
              <a:rPr lang="ar-IQ" sz="1800"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800" b="1" kern="1800" dirty="0">
                <a:solidFill>
                  <a:srgbClr val="102E5E"/>
                </a:solidFill>
                <a:effectLst/>
                <a:latin typeface="Cairo"/>
                <a:ea typeface="Times New Roman" panose="02020603050405020304" pitchFamily="18" charset="0"/>
                <a:cs typeface="Times New Roman" panose="02020603050405020304" pitchFamily="18" charset="0"/>
              </a:rPr>
              <a:t>رئيس جامعة بغد</a:t>
            </a:r>
            <a:r>
              <a:rPr lang="ar-IQ" sz="1800" b="1" kern="1800" dirty="0">
                <a:solidFill>
                  <a:srgbClr val="102E5E"/>
                </a:solidFill>
                <a:effectLst/>
                <a:latin typeface="Cairo"/>
                <a:ea typeface="Times New Roman" panose="02020603050405020304" pitchFamily="18" charset="0"/>
                <a:cs typeface="Times New Roman" panose="02020603050405020304" pitchFamily="18" charset="0"/>
              </a:rPr>
              <a:t>اد /</a:t>
            </a:r>
            <a:r>
              <a:rPr lang="ar-SA" sz="1800" b="1" kern="1800" dirty="0">
                <a:solidFill>
                  <a:srgbClr val="102E5E"/>
                </a:solidFill>
                <a:effectLst/>
                <a:latin typeface="Cairo"/>
                <a:ea typeface="Times New Roman" panose="02020603050405020304" pitchFamily="18" charset="0"/>
                <a:cs typeface="Times New Roman" panose="02020603050405020304" pitchFamily="18" charset="0"/>
              </a:rPr>
              <a:t> عميد كلية ......... يوجه كتاب شكر وتقدير لتدريسي في قسم .......</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p>
            <a:pPr marL="0" marR="0" algn="ctr">
              <a:lnSpc>
                <a:spcPct val="115000"/>
              </a:lnSpc>
              <a:spcBef>
                <a:spcPts val="0"/>
              </a:spcBef>
              <a:spcAft>
                <a:spcPts val="0"/>
              </a:spcAft>
            </a:pPr>
            <a:r>
              <a:rPr lang="en-US" sz="1800" b="1" kern="1800" dirty="0">
                <a:solidFill>
                  <a:srgbClr val="102E5E"/>
                </a:solidFill>
                <a:effectLst/>
                <a:latin typeface="Cairo"/>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r>
              <a:rPr lang="ar-SA" sz="1800" dirty="0">
                <a:solidFill>
                  <a:srgbClr val="373331"/>
                </a:solidFill>
                <a:effectLst/>
                <a:latin typeface="Cairo"/>
                <a:ea typeface="Calibri" panose="020F0502020204030204" pitchFamily="34" charset="0"/>
                <a:cs typeface="Arial" panose="020B0604020202020204" pitchFamily="34" charset="0"/>
              </a:rPr>
              <a:t>حصول التدريسي /ـــه................. في قسم هندسة............... على كتاب شكر وتقدير من........................  وذلك لدوره الفاعل والمتميز في النشر العالمي من اجل رفع تصنيف جامعة بغداد ضمن ترتيب الجامعات العالمية الرصينة من خلال نشره البحث الموسوم بـــ...................................</a:t>
            </a:r>
            <a:r>
              <a:rPr lang="en-US" sz="1800" dirty="0">
                <a:solidFill>
                  <a:srgbClr val="373331"/>
                </a:solidFill>
                <a:effectLst/>
                <a:latin typeface="Cairo"/>
                <a:ea typeface="Calibri" panose="020F0502020204030204" pitchFamily="34" charset="0"/>
                <a:cs typeface="Arial" panose="020B0604020202020204" pitchFamily="34" charset="0"/>
              </a:rPr>
              <a:t> </a:t>
            </a:r>
            <a:r>
              <a:rPr lang="ar-IQ" sz="1800" dirty="0">
                <a:solidFill>
                  <a:srgbClr val="373331"/>
                </a:solidFill>
                <a:effectLst/>
                <a:latin typeface="Cairo"/>
                <a:ea typeface="Calibri" panose="020F0502020204030204" pitchFamily="34" charset="0"/>
                <a:cs typeface="Arial" panose="020B0604020202020204" pitchFamily="34" charset="0"/>
              </a:rPr>
              <a:t>و</a:t>
            </a:r>
            <a:r>
              <a:rPr lang="ar-SA" sz="1800" dirty="0">
                <a:solidFill>
                  <a:srgbClr val="373331"/>
                </a:solidFill>
                <a:effectLst/>
                <a:latin typeface="Cairo"/>
                <a:ea typeface="Calibri" panose="020F0502020204030204" pitchFamily="34" charset="0"/>
                <a:cs typeface="Arial" panose="020B0604020202020204" pitchFamily="34" charset="0"/>
              </a:rPr>
              <a:t>المنشور في مجلة ........</a:t>
            </a:r>
            <a:r>
              <a:rPr lang="ar-IQ" sz="1800" dirty="0">
                <a:solidFill>
                  <a:srgbClr val="373331"/>
                </a:solidFill>
                <a:effectLst/>
                <a:latin typeface="Cairo"/>
                <a:ea typeface="Calibri" panose="020F0502020204030204" pitchFamily="34" charset="0"/>
                <a:cs typeface="Arial" panose="020B0604020202020204" pitchFamily="34" charset="0"/>
              </a:rPr>
              <a:t>.........................</a:t>
            </a:r>
            <a:r>
              <a:rPr lang="ar-SA" sz="1800" dirty="0">
                <a:solidFill>
                  <a:srgbClr val="373331"/>
                </a:solidFill>
                <a:effectLst/>
                <a:latin typeface="Cairo"/>
                <a:ea typeface="Calibri" panose="020F0502020204030204" pitchFamily="34" charset="0"/>
                <a:cs typeface="Arial" panose="020B0604020202020204" pitchFamily="34" charset="0"/>
              </a:rPr>
              <a:t> ضمن تصنيف ........</a:t>
            </a:r>
            <a:r>
              <a:rPr lang="ar-IQ" sz="1800" dirty="0">
                <a:solidFill>
                  <a:srgbClr val="373331"/>
                </a:solidFill>
                <a:effectLst/>
                <a:latin typeface="Cairo"/>
                <a:ea typeface="Calibri" panose="020F0502020204030204" pitchFamily="34" charset="0"/>
                <a:cs typeface="Arial" panose="020B0604020202020204" pitchFamily="34" charset="0"/>
              </a:rPr>
              <a:t>.....</a:t>
            </a:r>
            <a:r>
              <a:rPr lang="ar-SA" sz="1800" dirty="0">
                <a:solidFill>
                  <a:srgbClr val="373331"/>
                </a:solidFill>
                <a:effectLst/>
                <a:latin typeface="Cairo"/>
                <a:ea typeface="Calibri" panose="020F0502020204030204" pitchFamily="34" charset="0"/>
                <a:cs typeface="Arial" panose="020B0604020202020204" pitchFamily="34" charset="0"/>
              </a:rPr>
              <a:t>......</a:t>
            </a:r>
            <a:r>
              <a:rPr lang="en-US" sz="1800" dirty="0">
                <a:solidFill>
                  <a:srgbClr val="373331"/>
                </a:solidFill>
                <a:effectLst/>
                <a:latin typeface="Cairo"/>
                <a:ea typeface="Calibri" panose="020F0502020204030204" pitchFamily="34" charset="0"/>
                <a:cs typeface="Arial" panose="020B0604020202020204" pitchFamily="34" charset="0"/>
              </a:rPr>
              <a:t>Q</a:t>
            </a:r>
            <a:endParaRPr lang="ar-IQ" sz="1800" dirty="0">
              <a:solidFill>
                <a:srgbClr val="373331"/>
              </a:solidFill>
              <a:effectLst/>
              <a:latin typeface="Cairo"/>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endParaRPr lang="ar-IQ" sz="1800" dirty="0">
              <a:solidFill>
                <a:srgbClr val="373331"/>
              </a:solidFill>
              <a:effectLst/>
              <a:latin typeface="Cairo"/>
              <a:ea typeface="Calibri" panose="020F0502020204030204" pitchFamily="34" charset="0"/>
              <a:cs typeface="Arial" panose="020B0604020202020204" pitchFamily="34" charset="0"/>
            </a:endParaRPr>
          </a:p>
          <a:p>
            <a:pPr marL="0" marR="0" algn="r" rtl="1">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524968064"/>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333</TotalTime>
  <Words>445</Words>
  <Application>Microsoft Office PowerPoint</Application>
  <PresentationFormat>شاشة عريضة</PresentationFormat>
  <Paragraphs>55</Paragraphs>
  <Slides>13</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13</vt:i4>
      </vt:variant>
    </vt:vector>
  </HeadingPairs>
  <TitlesOfParts>
    <vt:vector size="21" baseType="lpstr">
      <vt:lpstr>Arial</vt:lpstr>
      <vt:lpstr>Cairo</vt:lpstr>
      <vt:lpstr>Calibri</vt:lpstr>
      <vt:lpstr>Century Gothic</vt:lpstr>
      <vt:lpstr>Simplified Arabic</vt:lpstr>
      <vt:lpstr>Tajawal</vt:lpstr>
      <vt:lpstr>Wingdings 3</vt:lpstr>
      <vt:lpstr>ربطة</vt:lpstr>
      <vt:lpstr>كيفية كتابة الخبر في الموقع الالكتروني</vt:lpstr>
      <vt:lpstr>عرض تقديمي في PowerPoint</vt:lpstr>
      <vt:lpstr>ادراج الصور المناقشة </vt:lpstr>
      <vt:lpstr>ادراج الصور المناقشة </vt:lpstr>
      <vt:lpstr>عرض تقديمي في PowerPoint</vt:lpstr>
      <vt:lpstr>ادراج صورة </vt:lpstr>
      <vt:lpstr>عرض تقديمي في PowerPoint</vt:lpstr>
      <vt:lpstr>ادراج صورة </vt:lpstr>
      <vt:lpstr>عرض تقديمي في PowerPoint</vt:lpstr>
      <vt:lpstr>ادراج صورة </vt:lpstr>
      <vt:lpstr>عرض تقديمي في PowerPoint</vt:lpstr>
      <vt:lpstr>ادراج الصور</vt:lpstr>
      <vt:lpstr>ادراج الصور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كيفية كتابة الخبر في الموقع الالكتروني</dc:title>
  <dc:creator>Web site Manager - College of Engineering - University of Baghdad</dc:creator>
  <cp:lastModifiedBy>Web site Manager - College of Engineering - University of Baghdad</cp:lastModifiedBy>
  <cp:revision>28</cp:revision>
  <dcterms:created xsi:type="dcterms:W3CDTF">2023-08-30T09:04:38Z</dcterms:created>
  <dcterms:modified xsi:type="dcterms:W3CDTF">2023-09-10T07:43:38Z</dcterms:modified>
</cp:coreProperties>
</file>