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5" r:id="rId1"/>
  </p:sldMasterIdLst>
  <p:sldIdLst>
    <p:sldId id="258" r:id="rId2"/>
    <p:sldId id="257" r:id="rId3"/>
    <p:sldId id="265" r:id="rId4"/>
    <p:sldId id="262" r:id="rId5"/>
    <p:sldId id="269" r:id="rId6"/>
    <p:sldId id="261" r:id="rId7"/>
    <p:sldId id="267" r:id="rId8"/>
    <p:sldId id="263" r:id="rId9"/>
    <p:sldId id="268" r:id="rId10"/>
    <p:sldId id="264" r:id="rId11"/>
    <p:sldId id="270" r:id="rId12"/>
    <p:sldId id="271" r:id="rId13"/>
    <p:sldId id="272" r:id="rId14"/>
    <p:sldId id="273" r:id="rId15"/>
    <p:sldId id="274" r:id="rId16"/>
    <p:sldId id="275" r:id="rId17"/>
    <p:sldId id="276"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61CA689-E414-4E1E-988D-AA39393AB2FE}">
          <p14:sldIdLst>
            <p14:sldId id="258"/>
            <p14:sldId id="257"/>
            <p14:sldId id="265"/>
            <p14:sldId id="262"/>
            <p14:sldId id="269"/>
            <p14:sldId id="261"/>
            <p14:sldId id="267"/>
            <p14:sldId id="263"/>
            <p14:sldId id="268"/>
            <p14:sldId id="264"/>
            <p14:sldId id="270"/>
            <p14:sldId id="271"/>
            <p14:sldId id="272"/>
          </p14:sldIdLst>
        </p14:section>
        <p14:section name="Untitled Section" id="{AD6DAF39-DF1A-416A-8855-39CBB64CFA4D}">
          <p14:sldIdLst>
            <p14:sldId id="273"/>
            <p14:sldId id="274"/>
            <p14:sldId id="275"/>
            <p14:sldId id="276"/>
            <p14:sldId id="27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S" initials="N" lastIdx="1" clrIdx="0">
    <p:extLst>
      <p:ext uri="{19B8F6BF-5375-455C-9EA6-DF929625EA0E}">
        <p15:presenceInfo xmlns:p15="http://schemas.microsoft.com/office/powerpoint/2012/main" userId="N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155" autoAdjust="0"/>
    <p:restoredTop sz="94660"/>
  </p:normalViewPr>
  <p:slideViewPr>
    <p:cSldViewPr snapToGrid="0">
      <p:cViewPr>
        <p:scale>
          <a:sx n="66" d="100"/>
          <a:sy n="66" d="100"/>
        </p:scale>
        <p:origin x="1382" y="374"/>
      </p:cViewPr>
      <p:guideLst/>
    </p:cSldViewPr>
  </p:slideViewPr>
  <p:notesTextViewPr>
    <p:cViewPr>
      <p:scale>
        <a:sx n="1" d="1"/>
        <a:sy n="1" d="1"/>
      </p:scale>
      <p:origin x="0" y="0"/>
    </p:cViewPr>
  </p:notesTextViewPr>
  <p:sorterViewPr>
    <p:cViewPr>
      <p:scale>
        <a:sx n="100" d="100"/>
        <a:sy n="100" d="100"/>
      </p:scale>
      <p:origin x="0" y="-32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2-25T12:18:48.712" idx="1">
    <p:pos x="7670" y="1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2766066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2298073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57A481-4FC6-4158-A084-FCE090F7527D}"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1432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4001355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57A481-4FC6-4158-A084-FCE090F7527D}"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2581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2774190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3374080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3805387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391641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130019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180106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1942084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60152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156778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3903181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F7B807-06C1-4A2A-9B1E-05AF46A1AE51}"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57A481-4FC6-4158-A084-FCE090F7527D}" type="slidenum">
              <a:rPr lang="en-US" smtClean="0"/>
              <a:t>‹#›</a:t>
            </a:fld>
            <a:endParaRPr lang="en-US" dirty="0"/>
          </a:p>
        </p:txBody>
      </p:sp>
    </p:spTree>
    <p:extLst>
      <p:ext uri="{BB962C8B-B14F-4D97-AF65-F5344CB8AC3E}">
        <p14:creationId xmlns:p14="http://schemas.microsoft.com/office/powerpoint/2010/main" val="3128411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8F7B807-06C1-4A2A-9B1E-05AF46A1AE51}" type="datetimeFigureOut">
              <a:rPr lang="en-US" smtClean="0"/>
              <a:t>3/4/2024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F57A481-4FC6-4158-A084-FCE090F7527D}" type="slidenum">
              <a:rPr lang="en-US" smtClean="0"/>
              <a:t>‹#›</a:t>
            </a:fld>
            <a:endParaRPr lang="en-US" dirty="0"/>
          </a:p>
        </p:txBody>
      </p:sp>
    </p:spTree>
    <p:extLst>
      <p:ext uri="{BB962C8B-B14F-4D97-AF65-F5344CB8AC3E}">
        <p14:creationId xmlns:p14="http://schemas.microsoft.com/office/powerpoint/2010/main" val="174405940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A9E9FE6-48B3-F707-3DE3-AE6D25337B0D}"/>
              </a:ext>
            </a:extLst>
          </p:cNvPr>
          <p:cNvSpPr>
            <a:spLocks noGrp="1"/>
          </p:cNvSpPr>
          <p:nvPr>
            <p:ph type="ctrTitle"/>
          </p:nvPr>
        </p:nvSpPr>
        <p:spPr/>
        <p:txBody>
          <a:bodyPr/>
          <a:lstStyle/>
          <a:p>
            <a:r>
              <a:rPr lang="ar-IQ" dirty="0"/>
              <a:t>كيفية كتابة الخبر في الموقع الالكتروني</a:t>
            </a:r>
            <a:endParaRPr lang="en-US" dirty="0"/>
          </a:p>
        </p:txBody>
      </p:sp>
      <p:sp>
        <p:nvSpPr>
          <p:cNvPr id="3" name="عنوان فرعي 2">
            <a:extLst>
              <a:ext uri="{FF2B5EF4-FFF2-40B4-BE49-F238E27FC236}">
                <a16:creationId xmlns:a16="http://schemas.microsoft.com/office/drawing/2014/main" id="{67AC9A05-EDE7-C6AA-F2F8-AF54099E11A6}"/>
              </a:ext>
            </a:extLst>
          </p:cNvPr>
          <p:cNvSpPr>
            <a:spLocks noGrp="1"/>
          </p:cNvSpPr>
          <p:nvPr>
            <p:ph type="subTitle" idx="1"/>
          </p:nvPr>
        </p:nvSpPr>
        <p:spPr/>
        <p:txBody>
          <a:bodyPr/>
          <a:lstStyle/>
          <a:p>
            <a:r>
              <a:rPr lang="ar-IQ" dirty="0"/>
              <a:t>جامعة بغداد – كلية الهندسة</a:t>
            </a:r>
            <a:endParaRPr lang="en-US" dirty="0"/>
          </a:p>
        </p:txBody>
      </p:sp>
    </p:spTree>
    <p:extLst>
      <p:ext uri="{BB962C8B-B14F-4D97-AF65-F5344CB8AC3E}">
        <p14:creationId xmlns:p14="http://schemas.microsoft.com/office/powerpoint/2010/main" val="351511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4C8A96-EA92-4865-9E11-75AF75BB4F60}"/>
              </a:ext>
            </a:extLst>
          </p:cNvPr>
          <p:cNvSpPr>
            <a:spLocks noGrp="1"/>
          </p:cNvSpPr>
          <p:nvPr>
            <p:ph idx="1"/>
          </p:nvPr>
        </p:nvSpPr>
        <p:spPr>
          <a:xfrm>
            <a:off x="1257300" y="190499"/>
            <a:ext cx="10753724" cy="6753225"/>
          </a:xfrm>
        </p:spPr>
        <p:txBody>
          <a:bodyPr>
            <a:normAutofit/>
          </a:bodyPr>
          <a:lstStyle/>
          <a:p>
            <a:pPr marL="0" marR="0" algn="ctr" rtl="1">
              <a:lnSpc>
                <a:spcPct val="115000"/>
              </a:lnSpc>
              <a:spcBef>
                <a:spcPts val="0"/>
              </a:spcBef>
              <a:spcAft>
                <a:spcPts val="1000"/>
              </a:spcAft>
            </a:pPr>
            <a:endParaRPr lang="ar-IQ"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IQ" sz="2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نموذج لتحرير الاخبارالخاصة بالورش والمؤتمرات والندوات والمحاضرات</a:t>
            </a:r>
          </a:p>
          <a:p>
            <a:pPr marL="0" marR="0" lvl="0" indent="0" algn="ctr" defTabSz="457200" rtl="1" eaLnBrk="1" fontAlgn="auto" latinLnBrk="0" hangingPunct="1">
              <a:lnSpc>
                <a:spcPct val="115000"/>
              </a:lnSpc>
              <a:spcBef>
                <a:spcPts val="0"/>
              </a:spcBef>
              <a:spcAft>
                <a:spcPts val="0"/>
              </a:spcAft>
              <a:buClrTx/>
              <a:buSzTx/>
              <a:buFontTx/>
              <a:buNone/>
              <a:tabLst/>
              <a:defRPr/>
            </a:pPr>
            <a:endParaRPr lang="ar-IQ" dirty="0">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Arial" panose="020B0604020202020204" pitchFamily="34" charset="0"/>
              </a:rPr>
              <a:t>كلية الهندسة جامعة بغداد / تقيم  ندوة / ورشة حضورية / الكترونية  بعنوان...............................</a:t>
            </a:r>
          </a:p>
          <a:p>
            <a:pPr marL="0" marR="0" indent="0" algn="r"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Arial" panose="020B0604020202020204" pitchFamily="34" charset="0"/>
              </a:rPr>
              <a:t> </a:t>
            </a:r>
            <a:r>
              <a:rPr lang="ar-IQ" sz="1800" dirty="0">
                <a:effectLst/>
                <a:latin typeface="Calibri" panose="020F0502020204030204" pitchFamily="34" charset="0"/>
                <a:ea typeface="Calibri" panose="020F0502020204030204" pitchFamily="34" charset="0"/>
                <a:cs typeface="Arial" panose="020B0604020202020204" pitchFamily="34" charset="0"/>
              </a:rPr>
              <a:t>ضمن الفعاليات العلمية لقسم .......أو .نظم / اقام / قسم ......في  جامعة بغداد  وبرعاية ......................... / ندوة/ ورشة/ محاضرة بعنوان ..........................</a:t>
            </a:r>
            <a:r>
              <a:rPr lang="ar-IQ" dirty="0">
                <a:latin typeface="Calibri" panose="020F0502020204030204" pitchFamily="34" charset="0"/>
                <a:ea typeface="Calibri" panose="020F0502020204030204" pitchFamily="34" charset="0"/>
                <a:cs typeface="Arial" panose="020B0604020202020204" pitchFamily="34" charset="0"/>
              </a:rPr>
              <a:t>ا</a:t>
            </a:r>
            <a:r>
              <a:rPr lang="ar-IQ" sz="1800" dirty="0">
                <a:effectLst/>
                <a:latin typeface="Calibri" panose="020F0502020204030204" pitchFamily="34" charset="0"/>
                <a:ea typeface="Calibri" panose="020F0502020204030204" pitchFamily="34" charset="0"/>
                <a:cs typeface="Arial" panose="020B0604020202020204" pitchFamily="34" charset="0"/>
              </a:rPr>
              <a:t>لقاها............  وذلك  يوم ........../  / 202..... وعلى قاعة ................... بحضور عدد من ..................  وتضمنت</a:t>
            </a:r>
            <a:r>
              <a:rPr lang="ar-IQ" dirty="0">
                <a:latin typeface="Calibri" panose="020F0502020204030204" pitchFamily="34" charset="0"/>
                <a:ea typeface="Calibri" panose="020F0502020204030204" pitchFamily="34" charset="0"/>
                <a:cs typeface="Arial" panose="020B0604020202020204" pitchFamily="34" charset="0"/>
              </a:rPr>
              <a:t> أو تناولت/</a:t>
            </a:r>
            <a:r>
              <a:rPr lang="ar-IQ" sz="1800" dirty="0">
                <a:effectLst/>
                <a:latin typeface="Calibri" panose="020F0502020204030204" pitchFamily="34" charset="0"/>
                <a:ea typeface="Calibri" panose="020F0502020204030204" pitchFamily="34" charset="0"/>
                <a:cs typeface="Arial" panose="020B0604020202020204" pitchFamily="34" charset="0"/>
              </a:rPr>
              <a:t> الورشة / الندوة/ المحاضرة / المحاور التالية..:..........................................................................................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Arial" panose="020B0604020202020204" pitchFamily="34" charset="0"/>
              </a:rPr>
              <a:t>..........................وكان الهدف من الورشة / الندوة/ / المحاضرة ..................................... ........................................................................ واخيرا خرجت  الندوة بمجموعة من التوصيات منها...................................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134678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8B056A5-9E8F-83AB-A82C-90808301ECC1}"/>
              </a:ext>
            </a:extLst>
          </p:cNvPr>
          <p:cNvSpPr>
            <a:spLocks noGrp="1"/>
          </p:cNvSpPr>
          <p:nvPr>
            <p:ph type="title"/>
          </p:nvPr>
        </p:nvSpPr>
        <p:spPr/>
        <p:txBody>
          <a:bodyPr/>
          <a:lstStyle/>
          <a:p>
            <a:pPr algn="ctr"/>
            <a:r>
              <a:rPr kumimoji="0" lang="ar-IQ"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Tahoma" panose="020B0604030504040204" pitchFamily="34" charset="0"/>
              </a:rPr>
              <a:t>ادراج الصورخاصة بنموذج الورش والندوات والمحاضرات</a:t>
            </a:r>
            <a:endParaRPr lang="en-US" dirty="0"/>
          </a:p>
        </p:txBody>
      </p:sp>
      <p:sp>
        <p:nvSpPr>
          <p:cNvPr id="3" name="عنصر نائب للمحتوى 2">
            <a:extLst>
              <a:ext uri="{FF2B5EF4-FFF2-40B4-BE49-F238E27FC236}">
                <a16:creationId xmlns:a16="http://schemas.microsoft.com/office/drawing/2014/main" id="{B3E817CF-773D-2F13-D2B1-F87B467FFDDE}"/>
              </a:ext>
            </a:extLst>
          </p:cNvPr>
          <p:cNvSpPr>
            <a:spLocks noGrp="1"/>
          </p:cNvSpPr>
          <p:nvPr>
            <p:ph sz="half" idx="1"/>
          </p:nvPr>
        </p:nvSpPr>
        <p:spPr>
          <a:solidFill>
            <a:schemeClr val="accent2">
              <a:lumMod val="40000"/>
              <a:lumOff val="60000"/>
            </a:schemeClr>
          </a:solidFill>
        </p:spPr>
        <p:txBody>
          <a:bodyPr/>
          <a:lstStyle/>
          <a:p>
            <a:endParaRPr lang="en-US" dirty="0"/>
          </a:p>
        </p:txBody>
      </p:sp>
      <p:sp>
        <p:nvSpPr>
          <p:cNvPr id="4" name="عنصر نائب للمحتوى 3">
            <a:extLst>
              <a:ext uri="{FF2B5EF4-FFF2-40B4-BE49-F238E27FC236}">
                <a16:creationId xmlns:a16="http://schemas.microsoft.com/office/drawing/2014/main" id="{D3069A03-EBE5-6CF4-FF05-B88C80E8EEE7}"/>
              </a:ext>
            </a:extLst>
          </p:cNvPr>
          <p:cNvSpPr>
            <a:spLocks noGrp="1"/>
          </p:cNvSpPr>
          <p:nvPr>
            <p:ph sz="half" idx="2"/>
          </p:nvPr>
        </p:nvSpPr>
        <p:spPr>
          <a:solidFill>
            <a:schemeClr val="accent2">
              <a:lumMod val="40000"/>
              <a:lumOff val="60000"/>
            </a:schemeClr>
          </a:solidFill>
        </p:spPr>
        <p:txBody>
          <a:bodyPr/>
          <a:lstStyle/>
          <a:p>
            <a:endParaRPr lang="en-US" dirty="0"/>
          </a:p>
        </p:txBody>
      </p:sp>
      <p:sp>
        <p:nvSpPr>
          <p:cNvPr id="5" name="مربع نص 4">
            <a:extLst>
              <a:ext uri="{FF2B5EF4-FFF2-40B4-BE49-F238E27FC236}">
                <a16:creationId xmlns:a16="http://schemas.microsoft.com/office/drawing/2014/main" id="{0707EA14-1C70-7A76-AC07-4AD6D795F7BC}"/>
              </a:ext>
            </a:extLst>
          </p:cNvPr>
          <p:cNvSpPr txBox="1"/>
          <p:nvPr/>
        </p:nvSpPr>
        <p:spPr>
          <a:xfrm>
            <a:off x="7528151" y="3059668"/>
            <a:ext cx="3483623" cy="369332"/>
          </a:xfrm>
          <a:prstGeom prst="rect">
            <a:avLst/>
          </a:prstGeom>
          <a:noFill/>
        </p:spPr>
        <p:txBody>
          <a:bodyPr wrap="square" rtlCol="0">
            <a:spAutoFit/>
          </a:bodyPr>
          <a:lstStyle/>
          <a:p>
            <a:pPr algn="ctr"/>
            <a:r>
              <a:rPr lang="ar-IQ" b="1" dirty="0">
                <a:solidFill>
                  <a:schemeClr val="tx1"/>
                </a:solidFill>
              </a:rPr>
              <a:t>صورة لمناقش الندوة / الورشة</a:t>
            </a:r>
          </a:p>
        </p:txBody>
      </p:sp>
      <p:sp>
        <p:nvSpPr>
          <p:cNvPr id="6" name="مربع نص 5">
            <a:extLst>
              <a:ext uri="{FF2B5EF4-FFF2-40B4-BE49-F238E27FC236}">
                <a16:creationId xmlns:a16="http://schemas.microsoft.com/office/drawing/2014/main" id="{BDA33B26-092B-C024-0A2E-1F81648B35D1}"/>
              </a:ext>
            </a:extLst>
          </p:cNvPr>
          <p:cNvSpPr txBox="1"/>
          <p:nvPr/>
        </p:nvSpPr>
        <p:spPr>
          <a:xfrm>
            <a:off x="2922037" y="2782669"/>
            <a:ext cx="3051110" cy="646331"/>
          </a:xfrm>
          <a:prstGeom prst="rect">
            <a:avLst/>
          </a:prstGeom>
          <a:noFill/>
        </p:spPr>
        <p:txBody>
          <a:bodyPr wrap="square" rtlCol="0">
            <a:spAutoFit/>
          </a:bodyPr>
          <a:lstStyle/>
          <a:p>
            <a:pPr algn="ctr"/>
            <a:r>
              <a:rPr lang="ar-IQ" b="1" dirty="0">
                <a:solidFill>
                  <a:schemeClr val="tx1"/>
                </a:solidFill>
              </a:rPr>
              <a:t>صورة / لقطة عامة للحضور </a:t>
            </a:r>
            <a:endParaRPr lang="en-US" b="1" dirty="0"/>
          </a:p>
        </p:txBody>
      </p:sp>
    </p:spTree>
    <p:extLst>
      <p:ext uri="{BB962C8B-B14F-4D97-AF65-F5344CB8AC3E}">
        <p14:creationId xmlns:p14="http://schemas.microsoft.com/office/powerpoint/2010/main" val="1492810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54D5030-FFDD-4D79-9EFB-10BE33580367}"/>
              </a:ext>
            </a:extLst>
          </p:cNvPr>
          <p:cNvSpPr>
            <a:spLocks noGrp="1"/>
          </p:cNvSpPr>
          <p:nvPr>
            <p:ph type="title"/>
          </p:nvPr>
        </p:nvSpPr>
        <p:spPr>
          <a:xfrm>
            <a:off x="400050" y="266699"/>
            <a:ext cx="11104561" cy="6505575"/>
          </a:xfrm>
        </p:spPr>
        <p:txBody>
          <a:bodyPr/>
          <a:lstStyle/>
          <a:p>
            <a:pPr algn="ctr"/>
            <a:r>
              <a:rPr lang="ar-IQ" sz="3600" b="1" u="sng" dirty="0">
                <a:effectLst/>
                <a:latin typeface="Calibri" panose="020F0502020204030204" pitchFamily="34" charset="0"/>
                <a:ea typeface="Calibri" panose="020F0502020204030204" pitchFamily="34" charset="0"/>
                <a:cs typeface="Arial" panose="020B0604020202020204" pitchFamily="34" charset="0"/>
              </a:rPr>
              <a:t>نموذج لتحرير الاخبارالخاصة بمذكرات التفاهم والتعاقد</a:t>
            </a:r>
            <a:br>
              <a:rPr lang="ar-IQ" sz="3600" b="1" u="sng"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10" name="TextBox 9">
            <a:extLst>
              <a:ext uri="{FF2B5EF4-FFF2-40B4-BE49-F238E27FC236}">
                <a16:creationId xmlns:a16="http://schemas.microsoft.com/office/drawing/2014/main" id="{A28F3DB0-F229-4D73-967C-CD7FDE0CA45A}"/>
              </a:ext>
            </a:extLst>
          </p:cNvPr>
          <p:cNvSpPr txBox="1"/>
          <p:nvPr/>
        </p:nvSpPr>
        <p:spPr>
          <a:xfrm>
            <a:off x="304800" y="1338232"/>
            <a:ext cx="11782425" cy="8371523"/>
          </a:xfrm>
          <a:prstGeom prst="rect">
            <a:avLst/>
          </a:prstGeom>
          <a:noFill/>
        </p:spPr>
        <p:txBody>
          <a:bodyPr wrap="square">
            <a:spAutoFit/>
          </a:bodyPr>
          <a:lstStyle/>
          <a:p>
            <a:pPr algn="ctr"/>
            <a:r>
              <a:rPr lang="ar-IQ" sz="2000" b="1" kern="1800" dirty="0">
                <a:solidFill>
                  <a:prstClr val="black"/>
                </a:solidFill>
                <a:latin typeface="Cairo"/>
                <a:ea typeface="Times New Roman" panose="02020603050405020304" pitchFamily="18" charset="0"/>
                <a:cs typeface="Times New Roman" panose="02020603050405020304" pitchFamily="18" charset="0"/>
              </a:rPr>
              <a:t> كلية الهندسة جامعة بغداد/  أو قسم ..... .... يوقع اتفاقية تعاون مع .............</a:t>
            </a:r>
          </a:p>
          <a:p>
            <a:pPr algn="r" rtl="1"/>
            <a:endParaRPr kumimoji="0" lang="ar-IQ" sz="2000" b="1" i="0" u="none" strike="noStrike" kern="1800" cap="none" spc="0" normalizeH="0" baseline="0" noProof="0" dirty="0">
              <a:ln>
                <a:noFill/>
              </a:ln>
              <a:solidFill>
                <a:prstClr val="black"/>
              </a:solidFill>
              <a:effectLst/>
              <a:uLnTx/>
              <a:uFillTx/>
              <a:latin typeface="Cairo"/>
              <a:ea typeface="Times New Roman" panose="02020603050405020304" pitchFamily="18" charset="0"/>
              <a:cs typeface="Times New Roman" panose="02020603050405020304" pitchFamily="18" charset="0"/>
            </a:endParaRPr>
          </a:p>
          <a:p>
            <a:pPr algn="r" rtl="1"/>
            <a:endParaRPr kumimoji="0" lang="ar-IQ" sz="2000" b="1" i="0" u="none" strike="noStrike" kern="1800" cap="none" spc="0" normalizeH="0" baseline="0" noProof="0" dirty="0">
              <a:ln>
                <a:noFill/>
              </a:ln>
              <a:effectLst/>
              <a:uLnTx/>
              <a:uFillTx/>
              <a:latin typeface="Cairo"/>
              <a:ea typeface="Times New Roman" panose="02020603050405020304" pitchFamily="18" charset="0"/>
              <a:cs typeface="Times New Roman" panose="02020603050405020304" pitchFamily="18" charset="0"/>
            </a:endParaRPr>
          </a:p>
          <a:p>
            <a:pPr algn="r"/>
            <a:r>
              <a:rPr lang="ar-IQ" sz="2000" b="1" i="0" dirty="0">
                <a:effectLst/>
                <a:latin typeface="Noto Sans Arabic"/>
              </a:rPr>
              <a:t>وقعت كلية الهندسة/ او قسم ..... اتفاقية تعاون مشترك / مذكرة تفاهم مع ...... خلال زيارة قام بها وفد الجامعة المتمثل برئيسها ................................و.............الى جامعةوذلك يوم /  /  202 ,,,,,,,,,حيث جرت مراسم توقيع الاتفاقية في رحاب ............ بين ..( الشخصيات التي وقعت العقد)..................حيث تم الاتفاق على( ذكر بعض بنود الاتفاقية)..........................................</a:t>
            </a:r>
          </a:p>
          <a:p>
            <a:pPr algn="r"/>
            <a:endParaRPr lang="ar-IQ" sz="2000" b="1" i="0" dirty="0">
              <a:effectLst/>
              <a:latin typeface="Noto Sans Arabic"/>
            </a:endParaRPr>
          </a:p>
          <a:p>
            <a:pPr algn="r"/>
            <a:r>
              <a:rPr lang="ar-IQ" sz="2000" b="1" i="0" dirty="0">
                <a:effectLst/>
                <a:latin typeface="Noto Sans Arabic"/>
              </a:rPr>
              <a:t>ويأتي توقيع الاتفاقية في اطار سعي الجامعتين لزيادة الرصانة العلمية ، وتوسعة آفاق التعاون العلمي والبحثي وتبادل الخبرات بين الطلاب والملاكات التدريسية واقامة المؤتمرات والندوات والورش العلمية المشتركة خدمة للمسيرة العلمية في عراقنا العزيز.</a:t>
            </a:r>
            <a:endParaRPr lang="ar-IQ" sz="2000" b="1" kern="1800" dirty="0">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ar-IQ" sz="2000" b="1" kern="1800" dirty="0">
              <a:solidFill>
                <a:prstClr val="black"/>
              </a:solidFill>
              <a:latin typeface="Cairo"/>
              <a:cs typeface="Times New Roman" panose="02020603050405020304" pitchFamily="18" charset="0"/>
            </a:endParaRPr>
          </a:p>
          <a:p>
            <a:pPr algn="r"/>
            <a:endParaRPr lang="en-US" dirty="0"/>
          </a:p>
        </p:txBody>
      </p:sp>
    </p:spTree>
    <p:extLst>
      <p:ext uri="{BB962C8B-B14F-4D97-AF65-F5344CB8AC3E}">
        <p14:creationId xmlns:p14="http://schemas.microsoft.com/office/powerpoint/2010/main" val="114344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light colored surface&#10;&#10;Description automatically generated with medium confidence">
            <a:extLst>
              <a:ext uri="{FF2B5EF4-FFF2-40B4-BE49-F238E27FC236}">
                <a16:creationId xmlns:a16="http://schemas.microsoft.com/office/drawing/2014/main" id="{F4D3934F-ABBF-4C18-8C6A-B52A75C8ED4C}"/>
              </a:ext>
            </a:extLst>
          </p:cNvPr>
          <p:cNvPicPr>
            <a:picLocks noChangeAspect="1"/>
          </p:cNvPicPr>
          <p:nvPr/>
        </p:nvPicPr>
        <p:blipFill>
          <a:blip r:embed="rId2"/>
          <a:stretch>
            <a:fillRect/>
          </a:stretch>
        </p:blipFill>
        <p:spPr>
          <a:xfrm>
            <a:off x="3664652" y="1962150"/>
            <a:ext cx="4310246" cy="3773751"/>
          </a:xfrm>
          <a:prstGeom prst="rect">
            <a:avLst/>
          </a:prstGeom>
        </p:spPr>
      </p:pic>
      <p:sp>
        <p:nvSpPr>
          <p:cNvPr id="5" name="TextBox 4">
            <a:extLst>
              <a:ext uri="{FF2B5EF4-FFF2-40B4-BE49-F238E27FC236}">
                <a16:creationId xmlns:a16="http://schemas.microsoft.com/office/drawing/2014/main" id="{53675A5B-CA4B-4000-A09A-1B9B15473BA5}"/>
              </a:ext>
            </a:extLst>
          </p:cNvPr>
          <p:cNvSpPr txBox="1"/>
          <p:nvPr/>
        </p:nvSpPr>
        <p:spPr>
          <a:xfrm>
            <a:off x="1433512" y="278353"/>
            <a:ext cx="8315325" cy="1200329"/>
          </a:xfrm>
          <a:prstGeom prst="rect">
            <a:avLst/>
          </a:prstGeom>
          <a:noFill/>
        </p:spPr>
        <p:txBody>
          <a:bodyPr wrap="square">
            <a:spAutoFit/>
          </a:bodyPr>
          <a:lstStyle/>
          <a:p>
            <a:pPr algn="ctr"/>
            <a:r>
              <a:rPr kumimoji="0" lang="ar-IQ"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Tahoma" panose="020B0604030504040204" pitchFamily="34" charset="0"/>
              </a:rPr>
              <a:t>ادراج الصورخاصة بنموذج </a:t>
            </a:r>
            <a:r>
              <a:rPr lang="ar-IQ" sz="3600" dirty="0">
                <a:solidFill>
                  <a:prstClr val="black">
                    <a:lumMod val="85000"/>
                    <a:lumOff val="15000"/>
                  </a:prstClr>
                </a:solidFill>
                <a:latin typeface="Century Gothic" panose="020B0502020202020204"/>
                <a:ea typeface="+mj-ea"/>
                <a:cs typeface="Tahoma" panose="020B0604030504040204" pitchFamily="34" charset="0"/>
              </a:rPr>
              <a:t>مذكرات التعاقد والتفاهم </a:t>
            </a:r>
            <a:endParaRPr lang="en-US" dirty="0"/>
          </a:p>
        </p:txBody>
      </p:sp>
      <p:pic>
        <p:nvPicPr>
          <p:cNvPr id="9" name="Picture 8">
            <a:extLst>
              <a:ext uri="{FF2B5EF4-FFF2-40B4-BE49-F238E27FC236}">
                <a16:creationId xmlns:a16="http://schemas.microsoft.com/office/drawing/2014/main" id="{5C2F0BD7-4096-4699-9939-8E25394365C4}"/>
              </a:ext>
            </a:extLst>
          </p:cNvPr>
          <p:cNvPicPr>
            <a:picLocks noChangeAspect="1"/>
          </p:cNvPicPr>
          <p:nvPr/>
        </p:nvPicPr>
        <p:blipFill>
          <a:blip r:embed="rId3"/>
          <a:stretch>
            <a:fillRect/>
          </a:stretch>
        </p:blipFill>
        <p:spPr>
          <a:xfrm>
            <a:off x="3850615" y="3014810"/>
            <a:ext cx="3481118" cy="499915"/>
          </a:xfrm>
          <a:prstGeom prst="rect">
            <a:avLst/>
          </a:prstGeom>
        </p:spPr>
      </p:pic>
    </p:spTree>
    <p:extLst>
      <p:ext uri="{BB962C8B-B14F-4D97-AF65-F5344CB8AC3E}">
        <p14:creationId xmlns:p14="http://schemas.microsoft.com/office/powerpoint/2010/main" val="1936252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E01C1-2EF2-4C50-80E1-E6D2A94F1563}"/>
              </a:ext>
            </a:extLst>
          </p:cNvPr>
          <p:cNvSpPr>
            <a:spLocks noGrp="1"/>
          </p:cNvSpPr>
          <p:nvPr>
            <p:ph type="title"/>
          </p:nvPr>
        </p:nvSpPr>
        <p:spPr>
          <a:xfrm>
            <a:off x="1314451" y="624110"/>
            <a:ext cx="10190162" cy="1280890"/>
          </a:xfrm>
        </p:spPr>
        <p:txBody>
          <a:bodyPr/>
          <a:lstStyle/>
          <a:p>
            <a:r>
              <a:rPr kumimoji="0" lang="ar-IQ" sz="3600" b="1" i="0" u="sng"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نموذج لتحرير الاخبارالخاصة باختيار باحث في مجلة عالمية</a:t>
            </a:r>
            <a:endParaRPr lang="en-US" dirty="0"/>
          </a:p>
        </p:txBody>
      </p:sp>
      <p:sp>
        <p:nvSpPr>
          <p:cNvPr id="3" name="Content Placeholder 2">
            <a:extLst>
              <a:ext uri="{FF2B5EF4-FFF2-40B4-BE49-F238E27FC236}">
                <a16:creationId xmlns:a16="http://schemas.microsoft.com/office/drawing/2014/main" id="{F9577618-1637-47AE-ACF2-8FEB6924494D}"/>
              </a:ext>
            </a:extLst>
          </p:cNvPr>
          <p:cNvSpPr>
            <a:spLocks noGrp="1"/>
          </p:cNvSpPr>
          <p:nvPr>
            <p:ph idx="1"/>
          </p:nvPr>
        </p:nvSpPr>
        <p:spPr>
          <a:xfrm>
            <a:off x="295275" y="1264555"/>
            <a:ext cx="11677649" cy="3777622"/>
          </a:xfrm>
        </p:spPr>
        <p:txBody>
          <a:bodyPr/>
          <a:lstStyle/>
          <a:p>
            <a:endParaRPr lang="ar-IQ" dirty="0"/>
          </a:p>
          <a:p>
            <a:pPr marL="0" indent="0" algn="ctr" rtl="1">
              <a:buNone/>
            </a:pPr>
            <a:r>
              <a:rPr lang="ar-IQ" b="1" dirty="0"/>
              <a:t>اختيار تدريسي / باحث من/ كلية / قسم/ مركز .... كمقوم /عضو في ...........</a:t>
            </a:r>
          </a:p>
          <a:p>
            <a:pPr marL="0" indent="0" algn="r" rtl="1">
              <a:buNone/>
            </a:pPr>
            <a:r>
              <a:rPr lang="ar-IQ" b="1" dirty="0"/>
              <a:t>اختير التدرسي في كلية الهندسة قسم.........جامعة بغداد عضواً </a:t>
            </a:r>
            <a:r>
              <a:rPr lang="en-US" b="1" dirty="0"/>
              <a:t>L</a:t>
            </a:r>
            <a:r>
              <a:rPr lang="ar-IQ" b="1" dirty="0"/>
              <a:t>او مقيم بمجلة ........... الصادرة عن........ اسم الدولة ان وجدت ....... </a:t>
            </a:r>
          </a:p>
          <a:p>
            <a:pPr marL="0" indent="0" algn="r" rtl="1">
              <a:buNone/>
            </a:pPr>
            <a:r>
              <a:rPr lang="ar-IQ" b="1" dirty="0"/>
              <a:t>وتعني .....</a:t>
            </a:r>
            <a:r>
              <a:rPr lang="en-US" b="1" dirty="0"/>
              <a:t>)</a:t>
            </a:r>
            <a:r>
              <a:rPr lang="ar-IQ" b="1" dirty="0"/>
              <a:t>اسم المجلة</a:t>
            </a:r>
            <a:r>
              <a:rPr lang="en-US" b="1" dirty="0"/>
              <a:t>(</a:t>
            </a:r>
            <a:r>
              <a:rPr lang="ar-IQ" b="1" dirty="0"/>
              <a:t> بنشر البحوث التي تخص ...................................وتهدف الى ......................... </a:t>
            </a:r>
          </a:p>
          <a:p>
            <a:endParaRPr lang="en-US" b="1" dirty="0"/>
          </a:p>
          <a:p>
            <a:endParaRPr lang="en-US" b="1" dirty="0"/>
          </a:p>
          <a:p>
            <a:endParaRPr lang="en-US" b="1" dirty="0"/>
          </a:p>
          <a:p>
            <a:endParaRPr lang="en-US" b="1" dirty="0"/>
          </a:p>
          <a:p>
            <a:endParaRPr lang="ar-IQ" b="1" dirty="0"/>
          </a:p>
          <a:p>
            <a:endParaRPr lang="ar-IQ" b="1" dirty="0"/>
          </a:p>
          <a:p>
            <a:endParaRPr lang="ar-IQ" b="1" dirty="0"/>
          </a:p>
          <a:p>
            <a:endParaRPr lang="ar-IQ" dirty="0"/>
          </a:p>
          <a:p>
            <a:endParaRPr lang="ar-IQ" dirty="0"/>
          </a:p>
          <a:p>
            <a:endParaRPr lang="ar-IQ" dirty="0"/>
          </a:p>
          <a:p>
            <a:endParaRPr lang="ar-IQ" dirty="0"/>
          </a:p>
          <a:p>
            <a:endParaRPr lang="ar-IQ" dirty="0"/>
          </a:p>
          <a:p>
            <a:endParaRPr lang="ar-IQ" dirty="0"/>
          </a:p>
          <a:p>
            <a:endParaRPr lang="en-US" dirty="0"/>
          </a:p>
        </p:txBody>
      </p:sp>
    </p:spTree>
    <p:extLst>
      <p:ext uri="{BB962C8B-B14F-4D97-AF65-F5344CB8AC3E}">
        <p14:creationId xmlns:p14="http://schemas.microsoft.com/office/powerpoint/2010/main" val="3785121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BB80D-9709-4A03-BAF8-104E69630FA7}"/>
              </a:ext>
            </a:extLst>
          </p:cNvPr>
          <p:cNvSpPr>
            <a:spLocks noGrp="1"/>
          </p:cNvSpPr>
          <p:nvPr>
            <p:ph type="title"/>
          </p:nvPr>
        </p:nvSpPr>
        <p:spPr>
          <a:xfrm>
            <a:off x="914401" y="624110"/>
            <a:ext cx="10590212" cy="1280890"/>
          </a:xfrm>
        </p:spPr>
        <p:txBody>
          <a:bodyPr>
            <a:normAutofit fontScale="90000"/>
          </a:bodyPr>
          <a:lstStyle/>
          <a:p>
            <a:pPr marL="0" marR="0" lvl="0" indent="0" defTabSz="457200" rtl="0" eaLnBrk="1" fontAlgn="auto" latinLnBrk="0" hangingPunct="1">
              <a:lnSpc>
                <a:spcPct val="100000"/>
              </a:lnSpc>
              <a:spcBef>
                <a:spcPts val="0"/>
              </a:spcBef>
              <a:spcAft>
                <a:spcPts val="0"/>
              </a:spcAft>
              <a:tabLst/>
              <a:defRPr/>
            </a:pPr>
            <a:r>
              <a:rPr kumimoji="0" lang="ar-IQ"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Tahoma" panose="020B0604030504040204" pitchFamily="34" charset="0"/>
              </a:rPr>
              <a:t>ادراج الصور خاصة باختيار باحث في مجلة عالمية أو محلية</a:t>
            </a:r>
            <a:b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br>
            <a:endParaRPr lang="en-US" dirty="0"/>
          </a:p>
        </p:txBody>
      </p:sp>
      <p:graphicFrame>
        <p:nvGraphicFramePr>
          <p:cNvPr id="10" name="Table 10">
            <a:extLst>
              <a:ext uri="{FF2B5EF4-FFF2-40B4-BE49-F238E27FC236}">
                <a16:creationId xmlns:a16="http://schemas.microsoft.com/office/drawing/2014/main" id="{77B65CF4-5C3B-45D5-8441-B0D58DFB7E78}"/>
              </a:ext>
            </a:extLst>
          </p:cNvPr>
          <p:cNvGraphicFramePr>
            <a:graphicFrameLocks noGrp="1"/>
          </p:cNvGraphicFramePr>
          <p:nvPr>
            <p:ph idx="1"/>
            <p:extLst>
              <p:ext uri="{D42A27DB-BD31-4B8C-83A1-F6EECF244321}">
                <p14:modId xmlns:p14="http://schemas.microsoft.com/office/powerpoint/2010/main" val="3642504184"/>
              </p:ext>
            </p:extLst>
          </p:nvPr>
        </p:nvGraphicFramePr>
        <p:xfrm>
          <a:off x="3409950" y="2019299"/>
          <a:ext cx="5372100" cy="3474720"/>
        </p:xfrm>
        <a:graphic>
          <a:graphicData uri="http://schemas.openxmlformats.org/drawingml/2006/table">
            <a:tbl>
              <a:tblPr firstRow="1" bandRow="1">
                <a:tableStyleId>{21E4AEA4-8DFA-4A89-87EB-49C32662AFE0}</a:tableStyleId>
              </a:tblPr>
              <a:tblGrid>
                <a:gridCol w="5372100">
                  <a:extLst>
                    <a:ext uri="{9D8B030D-6E8A-4147-A177-3AD203B41FA5}">
                      <a16:colId xmlns:a16="http://schemas.microsoft.com/office/drawing/2014/main" val="1901217825"/>
                    </a:ext>
                  </a:extLst>
                </a:gridCol>
              </a:tblGrid>
              <a:tr h="176213">
                <a:tc>
                  <a:txBody>
                    <a:bodyPr/>
                    <a:lstStyle/>
                    <a:p>
                      <a:pPr algn="ctr" rtl="1"/>
                      <a:endParaRPr lang="ar-IQ" dirty="0"/>
                    </a:p>
                    <a:p>
                      <a:pPr algn="ctr" rtl="1"/>
                      <a:endParaRPr lang="ar-IQ" dirty="0"/>
                    </a:p>
                    <a:p>
                      <a:pPr algn="ctr" rtl="1"/>
                      <a:endParaRPr lang="ar-IQ" dirty="0"/>
                    </a:p>
                    <a:p>
                      <a:pPr algn="ctr" rtl="1"/>
                      <a:r>
                        <a:rPr lang="ar-IQ" dirty="0">
                          <a:solidFill>
                            <a:schemeClr val="tx1"/>
                          </a:solidFill>
                        </a:rPr>
                        <a:t>ادراج صور للباحث او التدريسي</a:t>
                      </a:r>
                    </a:p>
                    <a:p>
                      <a:pPr algn="ctr" rtl="1"/>
                      <a:endParaRPr lang="ar-IQ" dirty="0"/>
                    </a:p>
                    <a:p>
                      <a:pPr algn="ctr" rtl="1"/>
                      <a:endParaRPr lang="ar-IQ" dirty="0"/>
                    </a:p>
                    <a:p>
                      <a:pPr algn="ctr" rtl="1"/>
                      <a:endParaRPr lang="ar-IQ" dirty="0"/>
                    </a:p>
                    <a:p>
                      <a:pPr algn="ctr" rtl="1"/>
                      <a:endParaRPr lang="ar-IQ" dirty="0"/>
                    </a:p>
                    <a:p>
                      <a:pPr algn="ctr" rtl="1"/>
                      <a:endParaRPr lang="ar-IQ" dirty="0"/>
                    </a:p>
                    <a:p>
                      <a:pPr algn="ctr" rtl="1"/>
                      <a:endParaRPr lang="ar-IQ" dirty="0"/>
                    </a:p>
                    <a:p>
                      <a:pPr algn="ctr" rtl="1"/>
                      <a:r>
                        <a:rPr lang="ar-IQ" dirty="0"/>
                        <a:t> </a:t>
                      </a:r>
                      <a:endParaRPr lang="en-US" dirty="0"/>
                    </a:p>
                  </a:txBody>
                  <a:tcPr>
                    <a:solidFill>
                      <a:schemeClr val="accent2">
                        <a:lumMod val="40000"/>
                        <a:lumOff val="60000"/>
                      </a:schemeClr>
                    </a:solidFill>
                  </a:tcPr>
                </a:tc>
                <a:extLst>
                  <a:ext uri="{0D108BD9-81ED-4DB2-BD59-A6C34878D82A}">
                    <a16:rowId xmlns:a16="http://schemas.microsoft.com/office/drawing/2014/main" val="2690121918"/>
                  </a:ext>
                </a:extLst>
              </a:tr>
              <a:tr h="176213">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3702765216"/>
                  </a:ext>
                </a:extLst>
              </a:tr>
            </a:tbl>
          </a:graphicData>
        </a:graphic>
      </p:graphicFrame>
    </p:spTree>
    <p:extLst>
      <p:ext uri="{BB962C8B-B14F-4D97-AF65-F5344CB8AC3E}">
        <p14:creationId xmlns:p14="http://schemas.microsoft.com/office/powerpoint/2010/main" val="2244765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CEF5D-1AC0-4694-9197-16EECCDDF116}"/>
              </a:ext>
            </a:extLst>
          </p:cNvPr>
          <p:cNvSpPr>
            <a:spLocks noGrp="1"/>
          </p:cNvSpPr>
          <p:nvPr>
            <p:ph type="title"/>
          </p:nvPr>
        </p:nvSpPr>
        <p:spPr>
          <a:xfrm>
            <a:off x="1095375" y="624110"/>
            <a:ext cx="10409237" cy="1280890"/>
          </a:xfrm>
        </p:spPr>
        <p:txBody>
          <a:bodyPr/>
          <a:lstStyle/>
          <a:p>
            <a:pPr algn="ctr"/>
            <a:r>
              <a:rPr kumimoji="0" lang="ar-IQ" sz="3600" b="1" i="0" u="sng"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نموذج لتحرير الاخبارالخاصة </a:t>
            </a:r>
            <a:r>
              <a:rPr lang="ar-IQ" b="1" u="sng"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بالترقيات العلمية</a:t>
            </a:r>
            <a:endParaRPr lang="en-US" dirty="0"/>
          </a:p>
        </p:txBody>
      </p:sp>
      <p:sp>
        <p:nvSpPr>
          <p:cNvPr id="3" name="Content Placeholder 2">
            <a:extLst>
              <a:ext uri="{FF2B5EF4-FFF2-40B4-BE49-F238E27FC236}">
                <a16:creationId xmlns:a16="http://schemas.microsoft.com/office/drawing/2014/main" id="{9DD656DA-B167-42C4-9AC1-037EEA454449}"/>
              </a:ext>
            </a:extLst>
          </p:cNvPr>
          <p:cNvSpPr>
            <a:spLocks noGrp="1"/>
          </p:cNvSpPr>
          <p:nvPr>
            <p:ph idx="1"/>
          </p:nvPr>
        </p:nvSpPr>
        <p:spPr>
          <a:xfrm>
            <a:off x="584993" y="1264555"/>
            <a:ext cx="11430000" cy="5229225"/>
          </a:xfrm>
        </p:spPr>
        <p:txBody>
          <a:bodyPr/>
          <a:lstStyle/>
          <a:p>
            <a:pPr marL="0" marR="0" algn="ctr" rtl="1">
              <a:lnSpc>
                <a:spcPct val="115000"/>
              </a:lnSpc>
              <a:spcBef>
                <a:spcPts val="0"/>
              </a:spcBef>
              <a:spcAft>
                <a:spcPts val="0"/>
              </a:spcAft>
            </a:pPr>
            <a:r>
              <a:rPr lang="ar-IQ"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ترقية علمية لتدريسي/ة من كلية الهندسة في قسم .............</a:t>
            </a:r>
            <a:endParaRPr lang="ar-IQ"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br>
              <a:rPr lang="en-US" sz="1800" b="1" dirty="0">
                <a:solidFill>
                  <a:schemeClr val="tx1"/>
                </a:solidFill>
                <a:effectLst/>
                <a:latin typeface="Cairo"/>
                <a:ea typeface="Times New Roman" panose="02020603050405020304" pitchFamily="18" charset="0"/>
              </a:rPr>
            </a:b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حصل</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ت  </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التدريسي/ة في قسم الهندسة .......... </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على ترقية علمية الى </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مرتبة ..........</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في الإختصاص.............</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بعد استيفائه</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/ــ</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 متطلبات الترقية المنصوص عليها في قانون الترقيات ومُنحت اللقب العلمي من تاريخ تقديم الطلب </a:t>
            </a:r>
            <a:r>
              <a:rPr lang="en-US" sz="1800" b="1" dirty="0">
                <a:solidFill>
                  <a:schemeClr val="tx1"/>
                </a:solidFill>
                <a:effectLst/>
                <a:latin typeface="Arial" panose="020B0604020202020204" pitchFamily="34" charset="0"/>
                <a:ea typeface="Times New Roman" panose="02020603050405020304" pitchFamily="18" charset="0"/>
              </a:rPr>
              <a:t> </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بناءا على قرار مجلس الجامعة/ الجلسة</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وبأمضاء رئيس الجامعة المحترم الاستاذ الدكتور </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.وبهذا أصبح</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ت تتمتع بالحقوق والامتيازات التي تخوله</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/ـــا</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لممارسة الصلاحيات العلمية</a:t>
            </a:r>
            <a:r>
              <a:rPr lang="en-US" sz="1800" b="1" dirty="0">
                <a:solidFill>
                  <a:schemeClr val="tx1"/>
                </a:solidFill>
                <a:effectLst/>
                <a:latin typeface="Arial" panose="020B0604020202020204" pitchFamily="34" charset="0"/>
                <a:ea typeface="Times New Roman" panose="02020603050405020304" pitchFamily="18" charset="0"/>
              </a:rPr>
              <a:t>.</a:t>
            </a:r>
            <a:endParaRPr lang="en-US" sz="1800" b="1" dirty="0">
              <a:solidFill>
                <a:schemeClr val="tx1"/>
              </a:solidFill>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و تتقدم اسرة كلية الهندسة متمثلة بعميد كلية الهندسة  أ</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د غسان حميد والكادر التدريسي والاداري بأسمى آيات  التهاني والتبريكات للتدريسي</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ة بمناسبة ترقيته</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/ــ</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 متمنين له</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/ــ</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 المزيد من التقدم والعطاء في مسيرته</a:t>
            </a:r>
            <a:r>
              <a:rPr lang="ar-IQ"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/ــ</a:t>
            </a:r>
            <a:r>
              <a:rPr lang="ar-SA"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 العلمية والمهنية.</a:t>
            </a:r>
            <a:r>
              <a:rPr lang="en-US" sz="1800" b="1" dirty="0">
                <a:solidFill>
                  <a:schemeClr val="tx1"/>
                </a:solidFill>
                <a:effectLst/>
                <a:latin typeface="Arial" panose="020B0604020202020204" pitchFamily="34" charset="0"/>
                <a:ea typeface="Times New Roman" panose="02020603050405020304" pitchFamily="18" charset="0"/>
              </a:rPr>
              <a:t>.</a:t>
            </a:r>
            <a:endParaRPr lang="en-US" sz="1800" b="1" dirty="0">
              <a:solidFill>
                <a:schemeClr val="tx1"/>
              </a:solidFill>
              <a:effectLst/>
              <a:latin typeface="Times New Roman" panose="02020603050405020304" pitchFamily="18" charset="0"/>
              <a:ea typeface="Times New Roman" panose="02020603050405020304" pitchFamily="18" charset="0"/>
            </a:endParaRPr>
          </a:p>
          <a:p>
            <a:endParaRPr lang="en-US" dirty="0"/>
          </a:p>
        </p:txBody>
      </p:sp>
      <p:graphicFrame>
        <p:nvGraphicFramePr>
          <p:cNvPr id="4" name="Table 4">
            <a:extLst>
              <a:ext uri="{FF2B5EF4-FFF2-40B4-BE49-F238E27FC236}">
                <a16:creationId xmlns:a16="http://schemas.microsoft.com/office/drawing/2014/main" id="{BDE64CC4-D9F7-4817-BD2A-2E00126D4849}"/>
              </a:ext>
            </a:extLst>
          </p:cNvPr>
          <p:cNvGraphicFramePr>
            <a:graphicFrameLocks noGrp="1"/>
          </p:cNvGraphicFramePr>
          <p:nvPr>
            <p:extLst>
              <p:ext uri="{D42A27DB-BD31-4B8C-83A1-F6EECF244321}">
                <p14:modId xmlns:p14="http://schemas.microsoft.com/office/powerpoint/2010/main" val="2289585651"/>
              </p:ext>
            </p:extLst>
          </p:nvPr>
        </p:nvGraphicFramePr>
        <p:xfrm>
          <a:off x="4724400" y="4052887"/>
          <a:ext cx="4133850" cy="2560320"/>
        </p:xfrm>
        <a:graphic>
          <a:graphicData uri="http://schemas.openxmlformats.org/drawingml/2006/table">
            <a:tbl>
              <a:tblPr firstRow="1" bandRow="1">
                <a:tableStyleId>{5C22544A-7EE6-4342-B048-85BDC9FD1C3A}</a:tableStyleId>
              </a:tblPr>
              <a:tblGrid>
                <a:gridCol w="4133850">
                  <a:extLst>
                    <a:ext uri="{9D8B030D-6E8A-4147-A177-3AD203B41FA5}">
                      <a16:colId xmlns:a16="http://schemas.microsoft.com/office/drawing/2014/main" val="3289150366"/>
                    </a:ext>
                  </a:extLst>
                </a:gridCol>
              </a:tblGrid>
              <a:tr h="370840">
                <a:tc>
                  <a:txBody>
                    <a:bodyPr/>
                    <a:lstStyle/>
                    <a:p>
                      <a:endParaRPr lang="ar-IQ" dirty="0"/>
                    </a:p>
                    <a:p>
                      <a:endParaRPr lang="ar-IQ" dirty="0"/>
                    </a:p>
                    <a:p>
                      <a:endParaRPr lang="ar-IQ" dirty="0"/>
                    </a:p>
                    <a:p>
                      <a:pPr algn="ctr"/>
                      <a:r>
                        <a:rPr lang="ar-IQ" b="1" dirty="0">
                          <a:solidFill>
                            <a:schemeClr val="tx1"/>
                          </a:solidFill>
                        </a:rPr>
                        <a:t>صورة شخصية لصاحب الترقية</a:t>
                      </a:r>
                    </a:p>
                    <a:p>
                      <a:endParaRPr lang="ar-IQ" dirty="0"/>
                    </a:p>
                    <a:p>
                      <a:endParaRPr lang="ar-IQ" dirty="0"/>
                    </a:p>
                    <a:p>
                      <a:endParaRPr lang="ar-IQ" dirty="0"/>
                    </a:p>
                    <a:p>
                      <a:endParaRPr lang="ar-IQ" dirty="0"/>
                    </a:p>
                    <a:p>
                      <a:endParaRPr lang="ar-IQ" dirty="0"/>
                    </a:p>
                  </a:txBody>
                  <a:tcPr>
                    <a:solidFill>
                      <a:schemeClr val="accent2">
                        <a:lumMod val="40000"/>
                        <a:lumOff val="60000"/>
                      </a:schemeClr>
                    </a:solidFill>
                  </a:tcPr>
                </a:tc>
                <a:extLst>
                  <a:ext uri="{0D108BD9-81ED-4DB2-BD59-A6C34878D82A}">
                    <a16:rowId xmlns:a16="http://schemas.microsoft.com/office/drawing/2014/main" val="188819371"/>
                  </a:ext>
                </a:extLst>
              </a:tr>
            </a:tbl>
          </a:graphicData>
        </a:graphic>
      </p:graphicFrame>
    </p:spTree>
    <p:extLst>
      <p:ext uri="{BB962C8B-B14F-4D97-AF65-F5344CB8AC3E}">
        <p14:creationId xmlns:p14="http://schemas.microsoft.com/office/powerpoint/2010/main" val="1889267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605C26-EAF4-47CF-AC82-471F58EDD0ED}"/>
              </a:ext>
            </a:extLst>
          </p:cNvPr>
          <p:cNvSpPr>
            <a:spLocks noGrp="1"/>
          </p:cNvSpPr>
          <p:nvPr>
            <p:ph idx="1"/>
          </p:nvPr>
        </p:nvSpPr>
        <p:spPr>
          <a:xfrm>
            <a:off x="312517" y="84880"/>
            <a:ext cx="11586258" cy="6188597"/>
          </a:xfrm>
        </p:spPr>
        <p:txBody>
          <a:bodyPr>
            <a:normAutofit lnSpcReduction="10000"/>
          </a:bodyPr>
          <a:lstStyle/>
          <a:p>
            <a:pPr algn="ctr"/>
            <a:endParaRPr lang="ar-IQ" b="0" i="0" dirty="0">
              <a:solidFill>
                <a:srgbClr val="102E5E"/>
              </a:solidFill>
              <a:effectLst/>
              <a:latin typeface="arial" panose="020B0604020202020204" pitchFamily="34" charset="0"/>
            </a:endParaRPr>
          </a:p>
          <a:p>
            <a:pPr algn="ctr"/>
            <a:r>
              <a:rPr kumimoji="0" lang="ar-IQ" sz="1800" b="1" i="0" u="sng"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نموذج لتحرير الاخبارالخاصة بسمنارات تخرج الطلبة</a:t>
            </a:r>
          </a:p>
          <a:p>
            <a:pPr algn="ctr"/>
            <a:r>
              <a:rPr lang="ar-IQ" b="1" u="sng"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النموذج 1</a:t>
            </a:r>
            <a:endParaRPr lang="ar-IQ" b="0" i="0" dirty="0">
              <a:solidFill>
                <a:srgbClr val="102E5E"/>
              </a:solidFill>
              <a:effectLst/>
              <a:latin typeface="arial" panose="020B0604020202020204" pitchFamily="34" charset="0"/>
            </a:endParaRPr>
          </a:p>
          <a:p>
            <a:pPr algn="ctr"/>
            <a:endParaRPr lang="ar-IQ" dirty="0">
              <a:solidFill>
                <a:srgbClr val="102E5E"/>
              </a:solidFill>
              <a:latin typeface="arial" panose="020B0604020202020204" pitchFamily="34" charset="0"/>
            </a:endParaRPr>
          </a:p>
          <a:p>
            <a:pPr algn="ctr"/>
            <a:r>
              <a:rPr lang="ar-IQ" b="0" i="0" dirty="0">
                <a:solidFill>
                  <a:srgbClr val="102E5E"/>
                </a:solidFill>
                <a:effectLst/>
                <a:latin typeface="arial" panose="020B0604020202020204" pitchFamily="34" charset="0"/>
              </a:rPr>
              <a:t>الهندسة .......تناقش سمنارات مشاريع تخرج طلبتها</a:t>
            </a:r>
          </a:p>
          <a:p>
            <a:pPr marL="0" indent="0" algn="r" rtl="1">
              <a:buNone/>
            </a:pPr>
            <a:br>
              <a:rPr lang="ar-IQ" b="1" i="0" dirty="0">
                <a:solidFill>
                  <a:srgbClr val="000000"/>
                </a:solidFill>
                <a:effectLst/>
                <a:latin typeface="Times New Roman" panose="02020603050405020304" pitchFamily="18" charset="0"/>
              </a:rPr>
            </a:br>
            <a:r>
              <a:rPr lang="ar-IQ" b="1" i="0" dirty="0">
                <a:solidFill>
                  <a:srgbClr val="000000"/>
                </a:solidFill>
                <a:effectLst/>
                <a:latin typeface="Cairo"/>
              </a:rPr>
              <a:t>ضمن النشاطات العلمية لكلية الهندسة أقام قسم الهندسة ......يوم ......الموافق  / /2024 السمنارات التحضيرية لمشاريع التخرج الخاصة بطلبة المرحلة ........ تهدف هذه السمنارات إلى تقييم المراحل العملية والنظرية التي وصل إليها الطلبة في إكمال مشاريعهموقد شهدت هذه السمنارات إبداء الملاحظات الهامة من قبل لجان المناقشة التي أشرفت عليها، حيث من المتوقع أن تساهم تلك الملاحظات بالتعاون مع دعم وملاحظات المشرفين في تحسين جودة المشاريع في نسختها النهائية.</a:t>
            </a:r>
          </a:p>
          <a:p>
            <a:pPr marL="0" indent="0" algn="r" rtl="1">
              <a:buNone/>
            </a:pPr>
            <a:r>
              <a:rPr lang="ar-IQ" b="1" dirty="0">
                <a:solidFill>
                  <a:srgbClr val="000000"/>
                </a:solidFill>
                <a:latin typeface="Cairo"/>
              </a:rPr>
              <a:t>...................................................... النموذج 2 ...................................................................</a:t>
            </a:r>
          </a:p>
          <a:p>
            <a:pPr algn="ctr" rtl="1" latinLnBrk="1"/>
            <a:r>
              <a:rPr lang="ar-IQ" b="1" i="0" dirty="0">
                <a:solidFill>
                  <a:srgbClr val="1A2B50"/>
                </a:solidFill>
                <a:effectLst/>
                <a:latin typeface="Cairo"/>
              </a:rPr>
              <a:t>سمنرات متواصلة وحلقات نقاشية في قسم هندسة ...................</a:t>
            </a:r>
          </a:p>
          <a:p>
            <a:pPr algn="just" rtl="1"/>
            <a:r>
              <a:rPr lang="ar-IQ" b="1" i="0" dirty="0">
                <a:solidFill>
                  <a:srgbClr val="232323"/>
                </a:solidFill>
                <a:effectLst/>
                <a:latin typeface="Cairo"/>
              </a:rPr>
              <a:t>عقد قسم هندسة .............حلقة نقاشية اولية وخاصة بمشا ريع تخرج الطلبة للمرحلة ........ بحضور رئيس قسم ................ومقرر واساتذة القسم العلمي في قاعة ........... في الكلية حيث تم عرض المشاريع على الشاشة الإلكترونية وقد تم توجيه الطلبه من قبل اساتذه القسم بشكل عملي لاستكمال البحوث التي تخصهم والمتنوعة افكارها في تخصص ........بما يخدم توجه القسم وسوق العمل .</a:t>
            </a:r>
          </a:p>
          <a:p>
            <a:pPr algn="just" rtl="1"/>
            <a:r>
              <a:rPr lang="ar-IQ" b="1" i="0" dirty="0">
                <a:solidFill>
                  <a:srgbClr val="232323"/>
                </a:solidFill>
                <a:effectLst/>
                <a:latin typeface="Cairo"/>
              </a:rPr>
              <a:t>وتعتبر مشاريع التخرج للطلبة من اهم المنجزات العلمية لطلبة المراحل المنتهية باعتبارها ثمرة جهودهم في سنوات الدراسة. والتي تهتم بها عمادة الكلية والجامعة أيضا بعمل معارض لنتاجاتهم العلمية</a:t>
            </a:r>
          </a:p>
          <a:p>
            <a:pPr marL="0" indent="0" algn="r" rtl="1">
              <a:buNone/>
            </a:pPr>
            <a:endParaRPr lang="en-US" dirty="0"/>
          </a:p>
        </p:txBody>
      </p:sp>
    </p:spTree>
    <p:extLst>
      <p:ext uri="{BB962C8B-B14F-4D97-AF65-F5344CB8AC3E}">
        <p14:creationId xmlns:p14="http://schemas.microsoft.com/office/powerpoint/2010/main" val="823015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A6ED06-9812-43A6-BA6B-5870A3B7D5B8}"/>
              </a:ext>
            </a:extLst>
          </p:cNvPr>
          <p:cNvSpPr>
            <a:spLocks noGrp="1"/>
          </p:cNvSpPr>
          <p:nvPr>
            <p:ph idx="1"/>
          </p:nvPr>
        </p:nvSpPr>
        <p:spPr>
          <a:xfrm>
            <a:off x="127322" y="185195"/>
            <a:ext cx="12064678" cy="6574420"/>
          </a:xfrm>
        </p:spPr>
        <p:txBody>
          <a:bodyPr>
            <a:normAutofit fontScale="92500" lnSpcReduction="20000"/>
          </a:bodyPr>
          <a:lstStyle/>
          <a:p>
            <a:endParaRPr lang="ar-IQ" dirty="0"/>
          </a:p>
          <a:p>
            <a:endParaRPr lang="ar-IQ" dirty="0"/>
          </a:p>
          <a:p>
            <a:pPr algn="ctr"/>
            <a:r>
              <a:rPr kumimoji="0" lang="ar-IQ" sz="1800" b="1" i="0" u="sng"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نموذج لتحرير الاخبارالخاصة بالزيارات (السفرة) </a:t>
            </a:r>
          </a:p>
          <a:p>
            <a:pPr marL="0" indent="0">
              <a:buNone/>
            </a:pPr>
            <a:endParaRPr lang="ar-IQ" dirty="0"/>
          </a:p>
          <a:p>
            <a:pPr algn="ctr"/>
            <a:r>
              <a:rPr lang="ar-IQ" b="1" i="0" dirty="0">
                <a:solidFill>
                  <a:srgbClr val="102E5E"/>
                </a:solidFill>
                <a:effectLst/>
                <a:latin typeface="arial" panose="020B0604020202020204" pitchFamily="34" charset="0"/>
              </a:rPr>
              <a:t>زيارة ميدانية الى .................</a:t>
            </a:r>
          </a:p>
          <a:p>
            <a:pPr algn="just" rtl="1"/>
            <a:br>
              <a:rPr lang="ar-IQ" b="1" i="0" dirty="0">
                <a:solidFill>
                  <a:srgbClr val="000000"/>
                </a:solidFill>
                <a:effectLst/>
                <a:latin typeface="Times New Roman" panose="02020603050405020304" pitchFamily="18" charset="0"/>
              </a:rPr>
            </a:br>
            <a:r>
              <a:rPr lang="ar-IQ" b="1" dirty="0">
                <a:solidFill>
                  <a:srgbClr val="333333"/>
                </a:solidFill>
                <a:latin typeface="Droid Arabic Kufi"/>
              </a:rPr>
              <a:t>نظ</a:t>
            </a:r>
            <a:r>
              <a:rPr lang="ar-IQ" b="1" i="0" dirty="0">
                <a:solidFill>
                  <a:srgbClr val="333333"/>
                </a:solidFill>
                <a:effectLst/>
                <a:latin typeface="Droid Arabic Kufi"/>
              </a:rPr>
              <a:t>م قسم ............زيارة علمية / ميدانية  الىى ........ تحت اشراف ورعاية ...........بمشاركة عدد من الاساتذة والطلبة .</a:t>
            </a:r>
          </a:p>
          <a:p>
            <a:pPr algn="just" rtl="1"/>
            <a:r>
              <a:rPr lang="ar-IQ" b="1" i="0" dirty="0">
                <a:solidFill>
                  <a:srgbClr val="333333"/>
                </a:solidFill>
                <a:effectLst/>
                <a:latin typeface="Droid Arabic Kufi"/>
              </a:rPr>
              <a:t>تهدف الزيارة الاطلاع على ............ والتركيز على الجانب العلمي والهندسي من اجل الاستفادة من .............</a:t>
            </a:r>
          </a:p>
          <a:p>
            <a:pPr algn="just" rtl="1"/>
            <a:r>
              <a:rPr lang="ar-IQ" b="1" i="0" dirty="0">
                <a:solidFill>
                  <a:srgbClr val="333333"/>
                </a:solidFill>
                <a:effectLst/>
                <a:latin typeface="Droid Arabic Kufi"/>
              </a:rPr>
              <a:t>وتضمنت الزيارة ........................................................</a:t>
            </a:r>
          </a:p>
          <a:p>
            <a:pPr algn="just"/>
            <a:r>
              <a:rPr lang="ar-IQ" b="1" i="0" dirty="0">
                <a:solidFill>
                  <a:srgbClr val="000000"/>
                </a:solidFill>
                <a:effectLst/>
                <a:latin typeface="Cairo"/>
              </a:rPr>
              <a:t> *وتأتي هذه الزيارة ضمن مساعي عمادة الكلية/ قسم ....لتطوير مهارات الطلبة وإغناء الجانب العملي لديهم واطلاعهم على مجالات العمل الفعلية بما يُسهم في تحفيزهم وبذل أقصى طاقاتهم خلال دراستهم الجامعية</a:t>
            </a:r>
          </a:p>
          <a:p>
            <a:pPr algn="r" rtl="1"/>
            <a:r>
              <a:rPr lang="ar-IQ" b="1" dirty="0"/>
              <a:t>* او يمكن اختيار </a:t>
            </a:r>
          </a:p>
          <a:p>
            <a:pPr algn="just" rtl="1"/>
            <a:r>
              <a:rPr lang="ar-IQ" b="1" i="0" dirty="0">
                <a:solidFill>
                  <a:srgbClr val="333333"/>
                </a:solidFill>
                <a:effectLst/>
                <a:latin typeface="Droid Arabic Kufi"/>
              </a:rPr>
              <a:t>ويأتي الغرض من تنظيم هذة الزيارات العلمية للاطلاع ميدانيا على ........والاستفادة ،فضلا عن اضفاء الجانب الترويحي وزرع روح المحبة والالفة بين الطلبة واساتذتهم .</a:t>
            </a:r>
          </a:p>
          <a:p>
            <a:pPr algn="just" rtl="1"/>
            <a:r>
              <a:rPr lang="ar-IQ" b="1" dirty="0">
                <a:solidFill>
                  <a:srgbClr val="333333"/>
                </a:solidFill>
                <a:latin typeface="Droid Arabic Kufi"/>
              </a:rPr>
              <a:t>* </a:t>
            </a:r>
            <a:r>
              <a:rPr lang="ar-IQ" b="1" i="0" dirty="0">
                <a:solidFill>
                  <a:srgbClr val="000000"/>
                </a:solidFill>
                <a:effectLst/>
                <a:latin typeface="Cairo"/>
              </a:rPr>
              <a:t>تأتي هذه الزيارة  كجزء من متطلبات مادة ..........للمرحلة ....... لتعزيز المعرفة العملية وتوسيع آفاق الطلاب في مجال العمارة والتصميم.</a:t>
            </a:r>
          </a:p>
          <a:p>
            <a:br>
              <a:rPr lang="ar-IQ" b="1" dirty="0"/>
            </a:br>
            <a:endParaRPr lang="ar-IQ" b="1" i="0" dirty="0">
              <a:solidFill>
                <a:srgbClr val="333333"/>
              </a:solidFill>
              <a:effectLst/>
              <a:latin typeface="Droid Arabic Kufi"/>
            </a:endParaRPr>
          </a:p>
          <a:p>
            <a:br>
              <a:rPr lang="ar-IQ" dirty="0"/>
            </a:br>
            <a:endParaRPr lang="en-US" dirty="0"/>
          </a:p>
        </p:txBody>
      </p:sp>
    </p:spTree>
    <p:extLst>
      <p:ext uri="{BB962C8B-B14F-4D97-AF65-F5344CB8AC3E}">
        <p14:creationId xmlns:p14="http://schemas.microsoft.com/office/powerpoint/2010/main" val="3155820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F52B513B-447B-9A18-AAFE-9E53980DBE5C}"/>
              </a:ext>
            </a:extLst>
          </p:cNvPr>
          <p:cNvSpPr txBox="1"/>
          <p:nvPr/>
        </p:nvSpPr>
        <p:spPr>
          <a:xfrm>
            <a:off x="304800" y="108662"/>
            <a:ext cx="11772900" cy="5274777"/>
          </a:xfrm>
          <a:prstGeom prst="rect">
            <a:avLst/>
          </a:prstGeom>
          <a:noFill/>
        </p:spPr>
        <p:txBody>
          <a:bodyPr wrap="square" rtlCol="0">
            <a:spAutoFit/>
          </a:bodyPr>
          <a:lstStyle/>
          <a:p>
            <a:pPr marL="0" marR="0" algn="ctr" rtl="1">
              <a:lnSpc>
                <a:spcPct val="115000"/>
              </a:lnSpc>
              <a:spcBef>
                <a:spcPts val="0"/>
              </a:spcBef>
              <a:spcAft>
                <a:spcPts val="0"/>
              </a:spcAft>
            </a:pPr>
            <a:r>
              <a:rPr lang="ar-IQ" sz="2400" b="1" u="sng" dirty="0">
                <a:effectLst/>
                <a:latin typeface="Calibri" panose="020F0502020204030204" pitchFamily="34" charset="0"/>
                <a:ea typeface="Calibri" panose="020F0502020204030204" pitchFamily="34" charset="0"/>
                <a:cs typeface="Arial" panose="020B0604020202020204" pitchFamily="34" charset="0"/>
              </a:rPr>
              <a:t>نموذج لتحرير الاخبارالخاصة بالمناقشـــات</a:t>
            </a:r>
          </a:p>
          <a:p>
            <a:pPr marL="0" marR="0" algn="ctr" rtl="1">
              <a:lnSpc>
                <a:spcPct val="115000"/>
              </a:lnSpc>
              <a:spcBef>
                <a:spcPts val="0"/>
              </a:spcBef>
              <a:spcAft>
                <a:spcPts val="0"/>
              </a:spcAft>
            </a:pPr>
            <a:endParaRPr lang="ar-IQ" b="1" dirty="0">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endParaRPr lang="ar-IQ" sz="1800" b="1"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Arial" panose="020B0604020202020204" pitchFamily="34" charset="0"/>
              </a:rPr>
              <a:t>كلــية الهندسة جامعة بغداد تناقش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IQ" b="1" dirty="0">
                <a:latin typeface="Calibri" panose="020F0502020204030204" pitchFamily="34" charset="0"/>
                <a:ea typeface="Calibri" panose="020F0502020204030204" pitchFamily="34" charset="0"/>
                <a:cs typeface="Arial" panose="020B0604020202020204" pitchFamily="34" charset="0"/>
              </a:rPr>
              <a:t>شهدت كلية الهندسة جامعة بغداد</a:t>
            </a:r>
            <a:r>
              <a:rPr lang="ar-IQ" sz="1800" b="1" dirty="0">
                <a:effectLst/>
                <a:latin typeface="Calibri" panose="020F0502020204030204" pitchFamily="34" charset="0"/>
                <a:ea typeface="Calibri" panose="020F0502020204030204" pitchFamily="34" charset="0"/>
                <a:cs typeface="Arial" panose="020B0604020202020204" pitchFamily="34" charset="0"/>
              </a:rPr>
              <a:t> المناقشة العلنية لطالب/ـــه الماجستير/ الدكتوراه ( الأسم الثلاثي للباحث) من قسم ................... عن رسالتها الموسومة بــــ    ....................... يوم...... /   /   / 202 وعلى قاعة ............................ بأشراف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endParaRPr lang="ar-IQ" sz="1800" b="1"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Arial" panose="020B0604020202020204" pitchFamily="34" charset="0"/>
              </a:rPr>
              <a:t>حيث هدفت (الرسالة/ الاطروحة) الى ...........................................</a:t>
            </a:r>
          </a:p>
          <a:p>
            <a:pPr marL="0" marR="0" algn="r" rtl="1">
              <a:lnSpc>
                <a:spcPct val="115000"/>
              </a:lnSpc>
              <a:spcBef>
                <a:spcPts val="0"/>
              </a:spcBef>
              <a:spcAft>
                <a:spcPts val="0"/>
              </a:spcAft>
            </a:pPr>
            <a:r>
              <a:rPr lang="ar-IQ" b="1" dirty="0">
                <a:latin typeface="Calibri" panose="020F0502020204030204" pitchFamily="34" charset="0"/>
                <a:ea typeface="Calibri" panose="020F0502020204030204" pitchFamily="34" charset="0"/>
                <a:cs typeface="Arial" panose="020B0604020202020204" pitchFamily="34" charset="0"/>
              </a:rPr>
              <a:t>كما تضمنت الرسالة / الاطروحة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Arial" panose="020B0604020202020204" pitchFamily="34" charset="0"/>
              </a:rPr>
              <a:t>وعلية خرجت الرسالة / الاطروحة بمجموعة من التوصيات  منها: (* يرجى كتابة توصيات وليس نتائج)</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b="1"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b="1"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b="1"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Arial" panose="020B0604020202020204" pitchFamily="34" charset="0"/>
              </a:rPr>
              <a:t>وبعد المناقشة العلمية من قبل السادة اعضاء لجنة المناقشة والاستماع لدفاع الباحث/ــه وتقييم الرسالة/الاطروحة منح/ـــت الباحث/ــــه على درجة الماجستير/ الدكتوراة في هندسة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8535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8B056A5-9E8F-83AB-A82C-90808301ECC1}"/>
              </a:ext>
            </a:extLst>
          </p:cNvPr>
          <p:cNvSpPr>
            <a:spLocks noGrp="1"/>
          </p:cNvSpPr>
          <p:nvPr>
            <p:ph type="title"/>
          </p:nvPr>
        </p:nvSpPr>
        <p:spPr/>
        <p:txBody>
          <a:bodyPr/>
          <a:lstStyle/>
          <a:p>
            <a:pPr algn="ctr"/>
            <a:r>
              <a:rPr lang="ar-IQ" dirty="0"/>
              <a:t>ادراج الصورخاصة بنموذج المناقشات</a:t>
            </a:r>
            <a:r>
              <a:rPr lang="en-US" dirty="0"/>
              <a:t> </a:t>
            </a:r>
          </a:p>
        </p:txBody>
      </p:sp>
      <p:sp>
        <p:nvSpPr>
          <p:cNvPr id="3" name="عنصر نائب للمحتوى 2">
            <a:extLst>
              <a:ext uri="{FF2B5EF4-FFF2-40B4-BE49-F238E27FC236}">
                <a16:creationId xmlns:a16="http://schemas.microsoft.com/office/drawing/2014/main" id="{B3E817CF-773D-2F13-D2B1-F87B467FFDDE}"/>
              </a:ext>
            </a:extLst>
          </p:cNvPr>
          <p:cNvSpPr>
            <a:spLocks noGrp="1"/>
          </p:cNvSpPr>
          <p:nvPr>
            <p:ph sz="half" idx="1"/>
          </p:nvPr>
        </p:nvSpPr>
        <p:spPr>
          <a:solidFill>
            <a:schemeClr val="accent2">
              <a:lumMod val="40000"/>
              <a:lumOff val="60000"/>
            </a:schemeClr>
          </a:solidFill>
        </p:spPr>
        <p:txBody>
          <a:bodyPr/>
          <a:lstStyle/>
          <a:p>
            <a:pPr marL="0" indent="0">
              <a:buNone/>
            </a:pPr>
            <a:endParaRPr lang="en-US" dirty="0"/>
          </a:p>
        </p:txBody>
      </p:sp>
      <p:sp>
        <p:nvSpPr>
          <p:cNvPr id="4" name="عنصر نائب للمحتوى 3">
            <a:extLst>
              <a:ext uri="{FF2B5EF4-FFF2-40B4-BE49-F238E27FC236}">
                <a16:creationId xmlns:a16="http://schemas.microsoft.com/office/drawing/2014/main" id="{D3069A03-EBE5-6CF4-FF05-B88C80E8EEE7}"/>
              </a:ext>
            </a:extLst>
          </p:cNvPr>
          <p:cNvSpPr>
            <a:spLocks noGrp="1"/>
          </p:cNvSpPr>
          <p:nvPr>
            <p:ph sz="half" idx="2"/>
          </p:nvPr>
        </p:nvSpPr>
        <p:spPr>
          <a:solidFill>
            <a:schemeClr val="accent2">
              <a:lumMod val="40000"/>
              <a:lumOff val="60000"/>
            </a:schemeClr>
          </a:solidFill>
        </p:spPr>
        <p:txBody>
          <a:bodyPr/>
          <a:lstStyle/>
          <a:p>
            <a:pPr marL="0" indent="0">
              <a:buNone/>
            </a:pPr>
            <a:endParaRPr lang="en-US" dirty="0"/>
          </a:p>
        </p:txBody>
      </p:sp>
      <p:sp>
        <p:nvSpPr>
          <p:cNvPr id="5" name="مربع نص 4">
            <a:extLst>
              <a:ext uri="{FF2B5EF4-FFF2-40B4-BE49-F238E27FC236}">
                <a16:creationId xmlns:a16="http://schemas.microsoft.com/office/drawing/2014/main" id="{0707EA14-1C70-7A76-AC07-4AD6D795F7BC}"/>
              </a:ext>
            </a:extLst>
          </p:cNvPr>
          <p:cNvSpPr txBox="1"/>
          <p:nvPr/>
        </p:nvSpPr>
        <p:spPr>
          <a:xfrm>
            <a:off x="7555852" y="2564752"/>
            <a:ext cx="3051110" cy="369332"/>
          </a:xfrm>
          <a:prstGeom prst="rect">
            <a:avLst/>
          </a:prstGeom>
          <a:noFill/>
        </p:spPr>
        <p:txBody>
          <a:bodyPr wrap="square" rtlCol="0">
            <a:spAutoFit/>
          </a:bodyPr>
          <a:lstStyle/>
          <a:p>
            <a:pPr algn="ctr"/>
            <a:r>
              <a:rPr lang="ar-IQ" b="1" dirty="0"/>
              <a:t>صورة للباحث </a:t>
            </a:r>
            <a:endParaRPr lang="en-US" b="1" dirty="0"/>
          </a:p>
        </p:txBody>
      </p:sp>
      <p:sp>
        <p:nvSpPr>
          <p:cNvPr id="6" name="مربع نص 5">
            <a:extLst>
              <a:ext uri="{FF2B5EF4-FFF2-40B4-BE49-F238E27FC236}">
                <a16:creationId xmlns:a16="http://schemas.microsoft.com/office/drawing/2014/main" id="{BDA33B26-092B-C024-0A2E-1F81648B35D1}"/>
              </a:ext>
            </a:extLst>
          </p:cNvPr>
          <p:cNvSpPr txBox="1"/>
          <p:nvPr/>
        </p:nvSpPr>
        <p:spPr>
          <a:xfrm>
            <a:off x="2775236" y="2475336"/>
            <a:ext cx="3051110" cy="369332"/>
          </a:xfrm>
          <a:prstGeom prst="rect">
            <a:avLst/>
          </a:prstGeom>
          <a:noFill/>
        </p:spPr>
        <p:txBody>
          <a:bodyPr wrap="square" rtlCol="0">
            <a:spAutoFit/>
          </a:bodyPr>
          <a:lstStyle/>
          <a:p>
            <a:pPr algn="ctr"/>
            <a:r>
              <a:rPr lang="ar-IQ" b="1" dirty="0"/>
              <a:t>صورة للجنة المناقشة </a:t>
            </a:r>
            <a:endParaRPr lang="en-US" b="1" dirty="0"/>
          </a:p>
        </p:txBody>
      </p:sp>
    </p:spTree>
    <p:extLst>
      <p:ext uri="{BB962C8B-B14F-4D97-AF65-F5344CB8AC3E}">
        <p14:creationId xmlns:p14="http://schemas.microsoft.com/office/powerpoint/2010/main" val="255767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A6EF80B2-ECA1-D3DC-AB59-0E080982AA8A}"/>
              </a:ext>
            </a:extLst>
          </p:cNvPr>
          <p:cNvSpPr>
            <a:spLocks noGrp="1"/>
          </p:cNvSpPr>
          <p:nvPr>
            <p:ph idx="1"/>
          </p:nvPr>
        </p:nvSpPr>
        <p:spPr>
          <a:xfrm>
            <a:off x="133350" y="66675"/>
            <a:ext cx="12058650" cy="6858000"/>
          </a:xfrm>
        </p:spPr>
        <p: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IQ" sz="2400" b="1" i="0" u="sng"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Arial" panose="020B0604020202020204" pitchFamily="34" charset="0"/>
              </a:rPr>
              <a:t>نموذج لتحرير الاخبارالخاصة باصدار كتاب</a:t>
            </a:r>
            <a:endParaRPr lang="ar-IQ"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ar-IQ"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صدور كتاب لتدريسي في قسم ..........</a:t>
            </a:r>
            <a:endParaRPr lang="en-US"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solidFill>
                  <a:schemeClr val="tx1"/>
                </a:solidFill>
                <a:effectLst/>
                <a:latin typeface="Tajawal"/>
                <a:ea typeface="Calibri" panose="020F0502020204030204" pitchFamily="34" charset="0"/>
                <a:cs typeface="Arial" panose="020B0604020202020204" pitchFamily="34" charset="0"/>
              </a:rPr>
              <a:t>للإرتقاء بالمستوى العلمي الأكاديمي  ورفد قاعدة البحث بمؤلفات علمية رصينة </a:t>
            </a:r>
            <a:r>
              <a:rPr lang="ar-IQ"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صدر للتدريسي في  كلية الهندسة قسم ........................جامعة بغداد </a:t>
            </a:r>
          </a:p>
          <a:p>
            <a:pPr marL="0" marR="0" indent="0" algn="r" rtl="1">
              <a:lnSpc>
                <a:spcPct val="115000"/>
              </a:lnSpc>
              <a:spcBef>
                <a:spcPts val="0"/>
              </a:spcBef>
              <a:spcAft>
                <a:spcPts val="1000"/>
              </a:spcAft>
              <a:buNone/>
            </a:pPr>
            <a:r>
              <a:rPr lang="ar-IQ"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 الدكتور ...................... كتابا بعنوان ( ............................    )  عن دار .............. الاصدار .............</a:t>
            </a:r>
            <a:endParaRPr lang="en-US"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 وتالف الكتاب الذي يقع في ..........صفحة بـــ .... فصول هي ( أسماء الفصول مختصرة )</a:t>
            </a:r>
            <a:endParaRPr lang="en-US"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حيث تناول الكتاب /أو هدف الكتاب الى ...........</a:t>
            </a:r>
          </a:p>
          <a:p>
            <a:pPr marL="0" marR="0" indent="0" algn="r" rtl="1">
              <a:lnSpc>
                <a:spcPct val="115000"/>
              </a:lnSpc>
              <a:spcBef>
                <a:spcPts val="0"/>
              </a:spcBef>
              <a:spcAft>
                <a:spcPts val="1000"/>
              </a:spcAft>
              <a:buNone/>
            </a:pPr>
            <a:endParaRPr lang="ar-IQ"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899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08F94AF-9EC0-5498-75CE-D2720750C812}"/>
              </a:ext>
            </a:extLst>
          </p:cNvPr>
          <p:cNvSpPr>
            <a:spLocks noGrp="1"/>
          </p:cNvSpPr>
          <p:nvPr>
            <p:ph type="title"/>
          </p:nvPr>
        </p:nvSpPr>
        <p:spPr>
          <a:xfrm>
            <a:off x="2592924" y="624110"/>
            <a:ext cx="8911687" cy="719498"/>
          </a:xfrm>
        </p:spPr>
        <p:txBody>
          <a:bodyPr>
            <a:normAutofit/>
          </a:bodyPr>
          <a:lstStyle/>
          <a:p>
            <a:pPr algn="ctr"/>
            <a:r>
              <a:rPr lang="ar-IQ" sz="3600" b="1" dirty="0">
                <a:solidFill>
                  <a:srgbClr val="373331"/>
                </a:solidFill>
                <a:latin typeface="Simplified Arabic" panose="02020603050405020304" pitchFamily="18" charset="-78"/>
                <a:ea typeface="Calibri" panose="020F0502020204030204" pitchFamily="34" charset="0"/>
                <a:cs typeface="Simplified Arabic" panose="02020603050405020304" pitchFamily="18" charset="-78"/>
              </a:rPr>
              <a:t>ادراج صورة خاصة بنموذج اصدار كتاب </a:t>
            </a:r>
            <a:endParaRPr lang="en-US" dirty="0"/>
          </a:p>
        </p:txBody>
      </p:sp>
      <p:sp>
        <p:nvSpPr>
          <p:cNvPr id="3" name="عنصر نائب للمحتوى 2">
            <a:extLst>
              <a:ext uri="{FF2B5EF4-FFF2-40B4-BE49-F238E27FC236}">
                <a16:creationId xmlns:a16="http://schemas.microsoft.com/office/drawing/2014/main" id="{32C93D9A-D32E-B914-737D-E6D08BE36E51}"/>
              </a:ext>
            </a:extLst>
          </p:cNvPr>
          <p:cNvSpPr>
            <a:spLocks noGrp="1"/>
          </p:cNvSpPr>
          <p:nvPr>
            <p:ph sz="half" idx="1"/>
          </p:nvPr>
        </p:nvSpPr>
        <p:spPr>
          <a:xfrm>
            <a:off x="2557801" y="1919046"/>
            <a:ext cx="4313864" cy="3777622"/>
          </a:xfrm>
          <a:solidFill>
            <a:schemeClr val="accent2">
              <a:lumMod val="40000"/>
              <a:lumOff val="60000"/>
            </a:schemeClr>
          </a:solidFill>
        </p:spPr>
        <p:txBody>
          <a:bodyPr/>
          <a:lstStyle/>
          <a:p>
            <a:pPr marL="0" indent="0">
              <a:buNone/>
            </a:pPr>
            <a:endParaRPr lang="en-US" dirty="0"/>
          </a:p>
        </p:txBody>
      </p:sp>
      <p:sp>
        <p:nvSpPr>
          <p:cNvPr id="4" name="عنصر نائب للمحتوى 3">
            <a:extLst>
              <a:ext uri="{FF2B5EF4-FFF2-40B4-BE49-F238E27FC236}">
                <a16:creationId xmlns:a16="http://schemas.microsoft.com/office/drawing/2014/main" id="{27B44757-B633-182E-1BB1-7B762CA9A429}"/>
              </a:ext>
            </a:extLst>
          </p:cNvPr>
          <p:cNvSpPr>
            <a:spLocks noGrp="1"/>
          </p:cNvSpPr>
          <p:nvPr>
            <p:ph sz="half" idx="2"/>
          </p:nvPr>
        </p:nvSpPr>
        <p:spPr>
          <a:xfrm>
            <a:off x="7190747" y="1909521"/>
            <a:ext cx="4313864" cy="3777622"/>
          </a:xfrm>
          <a:solidFill>
            <a:schemeClr val="accent2">
              <a:lumMod val="40000"/>
              <a:lumOff val="60000"/>
            </a:schemeClr>
          </a:solidFill>
        </p:spPr>
        <p:txBody>
          <a:bodyPr/>
          <a:lstStyle/>
          <a:p>
            <a:pPr marL="0" indent="0">
              <a:buNone/>
            </a:pPr>
            <a:endParaRPr lang="en-US" dirty="0">
              <a:solidFill>
                <a:schemeClr val="accent2">
                  <a:lumMod val="60000"/>
                  <a:lumOff val="40000"/>
                </a:schemeClr>
              </a:solidFill>
            </a:endParaRPr>
          </a:p>
        </p:txBody>
      </p:sp>
      <p:sp>
        <p:nvSpPr>
          <p:cNvPr id="6" name="مربع نص 5">
            <a:extLst>
              <a:ext uri="{FF2B5EF4-FFF2-40B4-BE49-F238E27FC236}">
                <a16:creationId xmlns:a16="http://schemas.microsoft.com/office/drawing/2014/main" id="{66920F04-8083-5145-B471-5B3BDC761C6D}"/>
              </a:ext>
            </a:extLst>
          </p:cNvPr>
          <p:cNvSpPr txBox="1"/>
          <p:nvPr/>
        </p:nvSpPr>
        <p:spPr>
          <a:xfrm>
            <a:off x="7922816" y="2724150"/>
            <a:ext cx="2659225" cy="369332"/>
          </a:xfrm>
          <a:prstGeom prst="rect">
            <a:avLst/>
          </a:prstGeom>
          <a:noFill/>
        </p:spPr>
        <p:txBody>
          <a:bodyPr wrap="square" rtlCol="0">
            <a:spAutoFit/>
          </a:bodyPr>
          <a:lstStyle/>
          <a:p>
            <a:pPr algn="ctr"/>
            <a:r>
              <a:rPr lang="ar-IQ" b="1" dirty="0">
                <a:solidFill>
                  <a:schemeClr val="tx1"/>
                </a:solidFill>
              </a:rPr>
              <a:t>صورة غلاف الكتاب </a:t>
            </a:r>
          </a:p>
        </p:txBody>
      </p:sp>
      <p:sp>
        <p:nvSpPr>
          <p:cNvPr id="7" name="مربع نص 6">
            <a:extLst>
              <a:ext uri="{FF2B5EF4-FFF2-40B4-BE49-F238E27FC236}">
                <a16:creationId xmlns:a16="http://schemas.microsoft.com/office/drawing/2014/main" id="{91C6E2D1-8819-1614-53F6-B890AA74D55F}"/>
              </a:ext>
            </a:extLst>
          </p:cNvPr>
          <p:cNvSpPr txBox="1"/>
          <p:nvPr/>
        </p:nvSpPr>
        <p:spPr>
          <a:xfrm>
            <a:off x="3072882" y="2724150"/>
            <a:ext cx="3023118" cy="369332"/>
          </a:xfrm>
          <a:prstGeom prst="rect">
            <a:avLst/>
          </a:prstGeom>
          <a:noFill/>
        </p:spPr>
        <p:txBody>
          <a:bodyPr wrap="square" rtlCol="0">
            <a:spAutoFit/>
          </a:bodyPr>
          <a:lstStyle/>
          <a:p>
            <a:pPr algn="ctr"/>
            <a:r>
              <a:rPr lang="ar-IQ" dirty="0">
                <a:solidFill>
                  <a:schemeClr val="tx1"/>
                </a:solidFill>
              </a:rPr>
              <a:t> </a:t>
            </a:r>
            <a:r>
              <a:rPr lang="ar-IQ" b="1" dirty="0">
                <a:solidFill>
                  <a:schemeClr val="tx1"/>
                </a:solidFill>
              </a:rPr>
              <a:t>صورة الكـــاتب </a:t>
            </a:r>
          </a:p>
        </p:txBody>
      </p:sp>
    </p:spTree>
    <p:extLst>
      <p:ext uri="{BB962C8B-B14F-4D97-AF65-F5344CB8AC3E}">
        <p14:creationId xmlns:p14="http://schemas.microsoft.com/office/powerpoint/2010/main" val="268759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A6EF80B2-ECA1-D3DC-AB59-0E080982AA8A}"/>
              </a:ext>
            </a:extLst>
          </p:cNvPr>
          <p:cNvSpPr>
            <a:spLocks noGrp="1"/>
          </p:cNvSpPr>
          <p:nvPr>
            <p:ph idx="1"/>
          </p:nvPr>
        </p:nvSpPr>
        <p:spPr>
          <a:xfrm>
            <a:off x="228600" y="104775"/>
            <a:ext cx="11525250" cy="6276975"/>
          </a:xfrm>
        </p:spPr>
        <p: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IQ" sz="2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نموذج لتحرير الاخبارالخاصة ببراءة الاختراع</a:t>
            </a:r>
          </a:p>
          <a:p>
            <a:pPr marL="0" marR="0" algn="ctr" rtl="1">
              <a:lnSpc>
                <a:spcPct val="115000"/>
              </a:lnSpc>
              <a:spcBef>
                <a:spcPts val="0"/>
              </a:spcBef>
              <a:spcAft>
                <a:spcPts val="1000"/>
              </a:spcAft>
            </a:pPr>
            <a:endParaRPr lang="ar-IQ" sz="2400" b="1"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endParaRPr>
          </a:p>
          <a:p>
            <a:pPr marL="0" marR="0" algn="ctr" rtl="1">
              <a:lnSpc>
                <a:spcPct val="115000"/>
              </a:lnSpc>
              <a:spcBef>
                <a:spcPts val="0"/>
              </a:spcBef>
              <a:spcAft>
                <a:spcPts val="1000"/>
              </a:spcAft>
            </a:pPr>
            <a:endParaRPr lang="ar-IQ" sz="2400" b="1" dirty="0">
              <a:solidFill>
                <a:schemeClr val="tx1"/>
              </a:solidFill>
              <a:latin typeface="Calibri" panose="020F0502020204030204" pitchFamily="34" charset="0"/>
              <a:ea typeface="Calibri" panose="020F0502020204030204" pitchFamily="34" charset="0"/>
              <a:cs typeface="Simplified Arabic" panose="02020603050405020304" pitchFamily="18" charset="-78"/>
            </a:endParaRPr>
          </a:p>
          <a:p>
            <a:pPr marL="0" marR="0" algn="ctr" rtl="1">
              <a:lnSpc>
                <a:spcPct val="115000"/>
              </a:lnSpc>
              <a:spcBef>
                <a:spcPts val="0"/>
              </a:spcBef>
              <a:spcAft>
                <a:spcPts val="1000"/>
              </a:spcAft>
            </a:pPr>
            <a:r>
              <a:rPr lang="ar-IQ" sz="2400" b="1"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تدريسي/ باحث  من كلية الهندسة جامعة بغداد يحصل على براءة اختراع في ............ </a:t>
            </a:r>
            <a:endParaRPr lang="en-US" sz="24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sz="2400" b="1"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حصل الباحث/ــــــه / الدكتور/ ه .................. في كلية الهندسة قسم ....... .جامعة بغداد على براءة اختراع في ......................... صادرة من ................... لتمكنة/ــا من تصنيع ......................................وتستعمل براءة الاختراع في...............................................</a:t>
            </a:r>
          </a:p>
          <a:p>
            <a:pPr marL="0" marR="0" algn="r" rtl="1">
              <a:lnSpc>
                <a:spcPct val="115000"/>
              </a:lnSpc>
              <a:spcBef>
                <a:spcPts val="0"/>
              </a:spcBef>
              <a:spcAft>
                <a:spcPts val="1000"/>
              </a:spcAft>
            </a:pPr>
            <a:r>
              <a:rPr lang="ar-IQ" sz="2400" b="1" dirty="0">
                <a:solidFill>
                  <a:schemeClr val="tx1"/>
                </a:solidFill>
                <a:latin typeface="Calibri" panose="020F0502020204030204" pitchFamily="34" charset="0"/>
                <a:ea typeface="Calibri" panose="020F0502020204030204" pitchFamily="34" charset="0"/>
                <a:cs typeface="Simplified Arabic" panose="02020603050405020304" pitchFamily="18" charset="-78"/>
              </a:rPr>
              <a:t>كما تضمنت براءة الاختراع.........................................................</a:t>
            </a:r>
          </a:p>
          <a:p>
            <a:pPr marL="0" marR="0" indent="0" algn="r" rtl="1">
              <a:lnSpc>
                <a:spcPct val="115000"/>
              </a:lnSpc>
              <a:spcBef>
                <a:spcPts val="0"/>
              </a:spcBef>
              <a:spcAft>
                <a:spcPts val="1000"/>
              </a:spcAft>
              <a:buNone/>
            </a:pPr>
            <a:r>
              <a:rPr lang="ar-IQ" sz="2000" b="1" dirty="0">
                <a:latin typeface="Simplified Arabic" panose="02020603050405020304" pitchFamily="18" charset="-78"/>
                <a:ea typeface="Calibri" panose="020F0502020204030204" pitchFamily="34" charset="0"/>
                <a:cs typeface="Simplified Arabic" panose="02020603050405020304" pitchFamily="18" charset="-78"/>
              </a:rPr>
              <a:t>                                                    </a:t>
            </a:r>
            <a:endParaRPr lang="en-US" dirty="0"/>
          </a:p>
        </p:txBody>
      </p:sp>
    </p:spTree>
    <p:extLst>
      <p:ext uri="{BB962C8B-B14F-4D97-AF65-F5344CB8AC3E}">
        <p14:creationId xmlns:p14="http://schemas.microsoft.com/office/powerpoint/2010/main" val="2812603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08F94AF-9EC0-5498-75CE-D2720750C812}"/>
              </a:ext>
            </a:extLst>
          </p:cNvPr>
          <p:cNvSpPr>
            <a:spLocks noGrp="1"/>
          </p:cNvSpPr>
          <p:nvPr>
            <p:ph type="title"/>
          </p:nvPr>
        </p:nvSpPr>
        <p:spPr>
          <a:xfrm>
            <a:off x="2592924" y="624110"/>
            <a:ext cx="8911687" cy="719498"/>
          </a:xfrm>
        </p:spPr>
        <p:txBody>
          <a:bodyPr>
            <a:normAutofit/>
          </a:bodyPr>
          <a:lstStyle/>
          <a:p>
            <a:pPr algn="ctr"/>
            <a:r>
              <a:rPr kumimoji="0" lang="ar-IQ"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Tahoma" panose="020B0604030504040204" pitchFamily="34" charset="0"/>
              </a:rPr>
              <a:t>ادراج الصورخاصة بنموذج براءة الاختراع</a:t>
            </a:r>
            <a:r>
              <a:rPr kumimoji="0" lang="en-US"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a:t>
            </a:r>
            <a:endParaRPr lang="en-US" dirty="0"/>
          </a:p>
        </p:txBody>
      </p:sp>
      <p:sp>
        <p:nvSpPr>
          <p:cNvPr id="3" name="عنصر نائب للمحتوى 2">
            <a:extLst>
              <a:ext uri="{FF2B5EF4-FFF2-40B4-BE49-F238E27FC236}">
                <a16:creationId xmlns:a16="http://schemas.microsoft.com/office/drawing/2014/main" id="{32C93D9A-D32E-B914-737D-E6D08BE36E51}"/>
              </a:ext>
            </a:extLst>
          </p:cNvPr>
          <p:cNvSpPr>
            <a:spLocks noGrp="1"/>
          </p:cNvSpPr>
          <p:nvPr>
            <p:ph sz="half" idx="1"/>
          </p:nvPr>
        </p:nvSpPr>
        <p:spPr>
          <a:solidFill>
            <a:schemeClr val="accent2">
              <a:lumMod val="40000"/>
              <a:lumOff val="60000"/>
            </a:schemeClr>
          </a:solidFill>
        </p:spPr>
        <p:txBody>
          <a:bodyPr/>
          <a:lstStyle/>
          <a:p>
            <a:endParaRPr lang="en-US" dirty="0"/>
          </a:p>
        </p:txBody>
      </p:sp>
      <p:sp>
        <p:nvSpPr>
          <p:cNvPr id="4" name="عنصر نائب للمحتوى 3">
            <a:extLst>
              <a:ext uri="{FF2B5EF4-FFF2-40B4-BE49-F238E27FC236}">
                <a16:creationId xmlns:a16="http://schemas.microsoft.com/office/drawing/2014/main" id="{27B44757-B633-182E-1BB1-7B762CA9A429}"/>
              </a:ext>
            </a:extLst>
          </p:cNvPr>
          <p:cNvSpPr>
            <a:spLocks noGrp="1"/>
          </p:cNvSpPr>
          <p:nvPr>
            <p:ph sz="half" idx="2"/>
          </p:nvPr>
        </p:nvSpPr>
        <p:spPr>
          <a:solidFill>
            <a:schemeClr val="accent2">
              <a:lumMod val="40000"/>
              <a:lumOff val="60000"/>
            </a:schemeClr>
          </a:solidFill>
        </p:spPr>
        <p:txBody>
          <a:bodyPr/>
          <a:lstStyle/>
          <a:p>
            <a:endParaRPr lang="en-US" dirty="0"/>
          </a:p>
        </p:txBody>
      </p:sp>
      <p:sp>
        <p:nvSpPr>
          <p:cNvPr id="6" name="مربع نص 5">
            <a:extLst>
              <a:ext uri="{FF2B5EF4-FFF2-40B4-BE49-F238E27FC236}">
                <a16:creationId xmlns:a16="http://schemas.microsoft.com/office/drawing/2014/main" id="{66920F04-8083-5145-B471-5B3BDC761C6D}"/>
              </a:ext>
            </a:extLst>
          </p:cNvPr>
          <p:cNvSpPr txBox="1"/>
          <p:nvPr/>
        </p:nvSpPr>
        <p:spPr>
          <a:xfrm>
            <a:off x="7548450" y="3059668"/>
            <a:ext cx="2926524" cy="646331"/>
          </a:xfrm>
          <a:prstGeom prst="rect">
            <a:avLst/>
          </a:prstGeom>
          <a:noFill/>
        </p:spPr>
        <p:txBody>
          <a:bodyPr wrap="square" rtlCol="0">
            <a:spAutoFit/>
          </a:bodyPr>
          <a:lstStyle/>
          <a:p>
            <a:pPr algn="ctr"/>
            <a:r>
              <a:rPr lang="ar-IQ" b="1" dirty="0">
                <a:solidFill>
                  <a:schemeClr val="tx1"/>
                </a:solidFill>
              </a:rPr>
              <a:t>صورة المخترع</a:t>
            </a:r>
          </a:p>
          <a:p>
            <a:pPr algn="ctr"/>
            <a:r>
              <a:rPr lang="ar-IQ" b="1" dirty="0">
                <a:solidFill>
                  <a:schemeClr val="tx1"/>
                </a:solidFill>
              </a:rPr>
              <a:t> </a:t>
            </a:r>
            <a:endParaRPr lang="en-US" b="1" dirty="0">
              <a:solidFill>
                <a:schemeClr val="tx1"/>
              </a:solidFill>
            </a:endParaRPr>
          </a:p>
        </p:txBody>
      </p:sp>
      <p:sp>
        <p:nvSpPr>
          <p:cNvPr id="7" name="مربع نص 6">
            <a:extLst>
              <a:ext uri="{FF2B5EF4-FFF2-40B4-BE49-F238E27FC236}">
                <a16:creationId xmlns:a16="http://schemas.microsoft.com/office/drawing/2014/main" id="{91C6E2D1-8819-1614-53F6-B890AA74D55F}"/>
              </a:ext>
            </a:extLst>
          </p:cNvPr>
          <p:cNvSpPr txBox="1"/>
          <p:nvPr/>
        </p:nvSpPr>
        <p:spPr>
          <a:xfrm>
            <a:off x="3234585" y="2782669"/>
            <a:ext cx="3023118" cy="646331"/>
          </a:xfrm>
          <a:prstGeom prst="rect">
            <a:avLst/>
          </a:prstGeom>
          <a:noFill/>
        </p:spPr>
        <p:txBody>
          <a:bodyPr wrap="square" rtlCol="0">
            <a:spAutoFit/>
          </a:bodyPr>
          <a:lstStyle/>
          <a:p>
            <a:pPr algn="ctr"/>
            <a:r>
              <a:rPr lang="ar-IQ" dirty="0">
                <a:solidFill>
                  <a:schemeClr val="tx1"/>
                </a:solidFill>
              </a:rPr>
              <a:t> </a:t>
            </a:r>
            <a:r>
              <a:rPr lang="ar-IQ" b="1" dirty="0">
                <a:solidFill>
                  <a:schemeClr val="tx1"/>
                </a:solidFill>
              </a:rPr>
              <a:t>صورة كتا</a:t>
            </a:r>
            <a:r>
              <a:rPr lang="ar-IQ" b="1" dirty="0"/>
              <a:t>ب براءة الاختراع او الاختراع نفسة</a:t>
            </a:r>
            <a:endParaRPr lang="ar-IQ" b="1" dirty="0">
              <a:solidFill>
                <a:schemeClr val="tx1"/>
              </a:solidFill>
            </a:endParaRPr>
          </a:p>
        </p:txBody>
      </p:sp>
    </p:spTree>
    <p:extLst>
      <p:ext uri="{BB962C8B-B14F-4D97-AF65-F5344CB8AC3E}">
        <p14:creationId xmlns:p14="http://schemas.microsoft.com/office/powerpoint/2010/main" val="412723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518206-71AD-4A06-A1FB-5BF396BB5C51}"/>
              </a:ext>
            </a:extLst>
          </p:cNvPr>
          <p:cNvSpPr>
            <a:spLocks noGrp="1"/>
          </p:cNvSpPr>
          <p:nvPr>
            <p:ph idx="1"/>
          </p:nvPr>
        </p:nvSpPr>
        <p:spPr>
          <a:xfrm>
            <a:off x="428040" y="176211"/>
            <a:ext cx="11687175" cy="6519863"/>
          </a:xfrm>
        </p:spPr>
        <p:txBody>
          <a:bodyPr>
            <a:normAutofit/>
          </a:bodyPr>
          <a:lstStyle/>
          <a:p>
            <a:pPr marL="0" algn="ctr" rtl="1">
              <a:lnSpc>
                <a:spcPct val="115000"/>
              </a:lnSpc>
              <a:spcBef>
                <a:spcPts val="0"/>
              </a:spcBef>
              <a:spcAft>
                <a:spcPts val="1000"/>
              </a:spcAft>
            </a:pPr>
            <a:r>
              <a:rPr lang="ar-IQ" sz="2000" b="1" u="sng" dirty="0">
                <a:effectLst/>
                <a:latin typeface="Calibri" panose="020F0502020204030204" pitchFamily="34" charset="0"/>
                <a:ea typeface="Calibri" panose="020F0502020204030204" pitchFamily="34" charset="0"/>
                <a:cs typeface="Arial" panose="020B0604020202020204" pitchFamily="34" charset="0"/>
              </a:rPr>
              <a:t>نموذج لتحرير الاخبارالخاصة بكتاب الشكر والتقدير</a:t>
            </a:r>
          </a:p>
          <a:p>
            <a:pPr marL="0" marR="0" algn="r" rtl="1">
              <a:lnSpc>
                <a:spcPct val="115000"/>
              </a:lnSpc>
              <a:spcBef>
                <a:spcPts val="0"/>
              </a:spcBef>
              <a:spcAft>
                <a:spcPts val="1000"/>
              </a:spcAft>
            </a:pPr>
            <a:r>
              <a:rPr lang="ar-IQ"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نموذج 1الخلص بالبحوث</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2000" b="1" kern="1800" dirty="0">
                <a:solidFill>
                  <a:schemeClr val="tx1"/>
                </a:solidFill>
                <a:effectLst/>
                <a:latin typeface="Cairo"/>
                <a:ea typeface="Times New Roman" panose="02020603050405020304" pitchFamily="18" charset="0"/>
                <a:cs typeface="Times New Roman" panose="02020603050405020304" pitchFamily="18" charset="0"/>
              </a:rPr>
              <a:t>رئيس جامعة بغد</a:t>
            </a:r>
            <a:r>
              <a:rPr lang="ar-IQ" sz="2000" b="1" kern="1800" dirty="0">
                <a:solidFill>
                  <a:schemeClr val="tx1"/>
                </a:solidFill>
                <a:effectLst/>
                <a:latin typeface="Cairo"/>
                <a:ea typeface="Times New Roman" panose="02020603050405020304" pitchFamily="18" charset="0"/>
                <a:cs typeface="Times New Roman" panose="02020603050405020304" pitchFamily="18" charset="0"/>
              </a:rPr>
              <a:t>اد /</a:t>
            </a:r>
            <a:r>
              <a:rPr lang="ar-SA" sz="2000" b="1" kern="1800" dirty="0">
                <a:solidFill>
                  <a:schemeClr val="tx1"/>
                </a:solidFill>
                <a:effectLst/>
                <a:latin typeface="Cairo"/>
                <a:ea typeface="Times New Roman" panose="02020603050405020304" pitchFamily="18" charset="0"/>
                <a:cs typeface="Times New Roman" panose="02020603050405020304" pitchFamily="18" charset="0"/>
              </a:rPr>
              <a:t> عميد كلية ......... يوجه كتاب شكر وتقدير لتدريسي في قسم .......</a:t>
            </a:r>
            <a:r>
              <a:rPr lang="ar-IQ" sz="2000" b="1" kern="1800" dirty="0">
                <a:solidFill>
                  <a:schemeClr val="tx1"/>
                </a:solidFill>
                <a:effectLst/>
                <a:latin typeface="Cairo"/>
                <a:ea typeface="Times New Roman" panose="02020603050405020304" pitchFamily="18" charset="0"/>
                <a:cs typeface="Times New Roman" panose="02020603050405020304" pitchFamily="18" charset="0"/>
              </a:rPr>
              <a:t> لنشرة ............</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2000" b="1" kern="1800" dirty="0">
                <a:solidFill>
                  <a:schemeClr val="tx1"/>
                </a:solidFill>
                <a:effectLst/>
                <a:latin typeface="Cairo"/>
                <a:ea typeface="Times New Roman" panose="02020603050405020304" pitchFamily="18" charset="0"/>
                <a:cs typeface="Times New Roman" panose="02020603050405020304" pitchFamily="18" charset="0"/>
              </a:rPr>
              <a:t> </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sz="2000" b="1" dirty="0">
                <a:solidFill>
                  <a:schemeClr val="tx1"/>
                </a:solidFill>
                <a:effectLst/>
                <a:latin typeface="Cairo"/>
                <a:ea typeface="Calibri" panose="020F0502020204030204" pitchFamily="34" charset="0"/>
                <a:cs typeface="Arial" panose="020B0604020202020204" pitchFamily="34" charset="0"/>
              </a:rPr>
              <a:t>حصول التدريسي /ـــه................. في قسم هندسة............... على كتاب شكر وتقدير من........................  وذلك لدوره الفاعل والمتميز في النشر العالمي من اجل رفع تصنيف جامعة بغداد ضمن ترتيب الجامعات العالمية الرصينة من خلال نشره البحث الموسوم بـــ...................................</a:t>
            </a:r>
            <a:r>
              <a:rPr lang="en-US" sz="2000" b="1" dirty="0">
                <a:solidFill>
                  <a:schemeClr val="tx1"/>
                </a:solidFill>
                <a:effectLst/>
                <a:latin typeface="Cairo"/>
                <a:ea typeface="Calibri" panose="020F0502020204030204" pitchFamily="34" charset="0"/>
                <a:cs typeface="Arial" panose="020B0604020202020204" pitchFamily="34" charset="0"/>
              </a:rPr>
              <a:t> </a:t>
            </a:r>
            <a:r>
              <a:rPr lang="ar-IQ" sz="2000" b="1" dirty="0">
                <a:solidFill>
                  <a:schemeClr val="tx1"/>
                </a:solidFill>
                <a:effectLst/>
                <a:latin typeface="Cairo"/>
                <a:ea typeface="Calibri" panose="020F0502020204030204" pitchFamily="34" charset="0"/>
                <a:cs typeface="Arial" panose="020B0604020202020204" pitchFamily="34" charset="0"/>
              </a:rPr>
              <a:t>و</a:t>
            </a:r>
            <a:r>
              <a:rPr lang="ar-SA" sz="2000" b="1" dirty="0">
                <a:solidFill>
                  <a:schemeClr val="tx1"/>
                </a:solidFill>
                <a:effectLst/>
                <a:latin typeface="Cairo"/>
                <a:ea typeface="Calibri" panose="020F0502020204030204" pitchFamily="34" charset="0"/>
                <a:cs typeface="Arial" panose="020B0604020202020204" pitchFamily="34" charset="0"/>
              </a:rPr>
              <a:t>المنشور في مجلة ........</a:t>
            </a:r>
            <a:r>
              <a:rPr lang="ar-IQ" sz="2000" b="1" dirty="0">
                <a:solidFill>
                  <a:schemeClr val="tx1"/>
                </a:solidFill>
                <a:effectLst/>
                <a:latin typeface="Cairo"/>
                <a:ea typeface="Calibri" panose="020F0502020204030204" pitchFamily="34" charset="0"/>
                <a:cs typeface="Arial" panose="020B0604020202020204" pitchFamily="34" charset="0"/>
              </a:rPr>
              <a:t>.........................</a:t>
            </a:r>
            <a:r>
              <a:rPr lang="ar-SA" sz="2000" b="1" dirty="0">
                <a:solidFill>
                  <a:schemeClr val="tx1"/>
                </a:solidFill>
                <a:effectLst/>
                <a:latin typeface="Cairo"/>
                <a:ea typeface="Calibri" panose="020F0502020204030204" pitchFamily="34" charset="0"/>
                <a:cs typeface="Arial" panose="020B0604020202020204" pitchFamily="34" charset="0"/>
              </a:rPr>
              <a:t> ضمن تصنيف ........</a:t>
            </a:r>
            <a:r>
              <a:rPr lang="ar-IQ" sz="2000" b="1" dirty="0">
                <a:solidFill>
                  <a:schemeClr val="tx1"/>
                </a:solidFill>
                <a:effectLst/>
                <a:latin typeface="Cairo"/>
                <a:ea typeface="Calibri" panose="020F0502020204030204" pitchFamily="34" charset="0"/>
                <a:cs typeface="Arial" panose="020B0604020202020204" pitchFamily="34" charset="0"/>
              </a:rPr>
              <a:t>.....</a:t>
            </a:r>
            <a:r>
              <a:rPr lang="ar-SA" sz="2000" b="1" dirty="0">
                <a:solidFill>
                  <a:schemeClr val="tx1"/>
                </a:solidFill>
                <a:effectLst/>
                <a:latin typeface="Cairo"/>
                <a:ea typeface="Calibri" panose="020F0502020204030204" pitchFamily="34" charset="0"/>
                <a:cs typeface="Arial" panose="020B0604020202020204" pitchFamily="34" charset="0"/>
              </a:rPr>
              <a:t>......</a:t>
            </a:r>
            <a:r>
              <a:rPr lang="en-US" sz="2000" b="1" dirty="0">
                <a:solidFill>
                  <a:schemeClr val="tx1"/>
                </a:solidFill>
                <a:effectLst/>
                <a:latin typeface="Cairo"/>
                <a:ea typeface="Calibri" panose="020F0502020204030204" pitchFamily="34" charset="0"/>
                <a:cs typeface="Arial" panose="020B0604020202020204" pitchFamily="34" charset="0"/>
              </a:rPr>
              <a:t>Q</a:t>
            </a:r>
            <a:endParaRPr lang="ar-IQ" sz="2000" b="1" dirty="0">
              <a:solidFill>
                <a:schemeClr val="tx1"/>
              </a:solidFill>
              <a:effectLst/>
              <a:latin typeface="Cairo"/>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sz="2000" b="1" dirty="0">
                <a:solidFill>
                  <a:schemeClr val="tx1"/>
                </a:solidFill>
                <a:latin typeface="Cairo"/>
                <a:ea typeface="Calibri" panose="020F0502020204030204" pitchFamily="34" charset="0"/>
                <a:cs typeface="Arial" panose="020B0604020202020204" pitchFamily="34" charset="0"/>
              </a:rPr>
              <a:t>تناول البحث ………………………………….........</a:t>
            </a:r>
          </a:p>
          <a:p>
            <a:pPr marL="0" marR="0" algn="r"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النموذج 2 الخاص بالمشاركة (المجلة / مهرجان)</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2000" b="1" kern="1800" dirty="0">
                <a:solidFill>
                  <a:schemeClr val="tx1"/>
                </a:solidFill>
                <a:effectLst/>
                <a:latin typeface="Cairo"/>
                <a:ea typeface="Times New Roman" panose="02020603050405020304" pitchFamily="18" charset="0"/>
                <a:cs typeface="Times New Roman" panose="02020603050405020304" pitchFamily="18" charset="0"/>
              </a:rPr>
              <a:t>رئيس جامعة بغد</a:t>
            </a:r>
            <a:r>
              <a:rPr lang="ar-IQ" sz="2000" b="1" kern="1800" dirty="0">
                <a:solidFill>
                  <a:schemeClr val="tx1"/>
                </a:solidFill>
                <a:effectLst/>
                <a:latin typeface="Cairo"/>
                <a:ea typeface="Times New Roman" panose="02020603050405020304" pitchFamily="18" charset="0"/>
                <a:cs typeface="Times New Roman" panose="02020603050405020304" pitchFamily="18" charset="0"/>
              </a:rPr>
              <a:t>اد /</a:t>
            </a:r>
            <a:r>
              <a:rPr lang="ar-SA" sz="2000" b="1" kern="1800" dirty="0">
                <a:solidFill>
                  <a:schemeClr val="tx1"/>
                </a:solidFill>
                <a:effectLst/>
                <a:latin typeface="Cairo"/>
                <a:ea typeface="Times New Roman" panose="02020603050405020304" pitchFamily="18" charset="0"/>
                <a:cs typeface="Times New Roman" panose="02020603050405020304" pitchFamily="18" charset="0"/>
              </a:rPr>
              <a:t> عميد كلية ......... يوجه كتاب شكر وتقدير لتدريسي في قسم .......</a:t>
            </a:r>
            <a:r>
              <a:rPr lang="ar-IQ" sz="2000" b="1" kern="1800" dirty="0">
                <a:solidFill>
                  <a:schemeClr val="tx1"/>
                </a:solidFill>
                <a:effectLst/>
                <a:latin typeface="Cairo"/>
                <a:ea typeface="Times New Roman" panose="02020603050405020304" pitchFamily="18" charset="0"/>
                <a:cs typeface="Times New Roman" panose="02020603050405020304" pitchFamily="18" charset="0"/>
              </a:rPr>
              <a:t> لمشاركتة الفعالة في.......(مجلة..مهرجان...)</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2000" b="1" kern="1800" dirty="0">
                <a:solidFill>
                  <a:schemeClr val="tx1"/>
                </a:solidFill>
                <a:effectLst/>
                <a:latin typeface="Cairo"/>
                <a:ea typeface="Times New Roman" panose="02020603050405020304" pitchFamily="18" charset="0"/>
                <a:cs typeface="Times New Roman" panose="02020603050405020304" pitchFamily="18" charset="0"/>
              </a:rPr>
              <a:t> </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sz="2000" b="1" dirty="0">
                <a:solidFill>
                  <a:schemeClr val="tx1"/>
                </a:solidFill>
                <a:effectLst/>
                <a:latin typeface="Cairo"/>
                <a:ea typeface="Calibri" panose="020F0502020204030204" pitchFamily="34" charset="0"/>
                <a:cs typeface="Arial" panose="020B0604020202020204" pitchFamily="34" charset="0"/>
              </a:rPr>
              <a:t>حصول التدريسي /ـــه................. في قسم هندسة............... على كتاب شكر وتقدير من........................  وذلك لدوره الفاعل والمتميز </a:t>
            </a:r>
            <a:r>
              <a:rPr lang="ar-IQ" sz="2000" b="1" dirty="0">
                <a:solidFill>
                  <a:schemeClr val="tx1"/>
                </a:solidFill>
                <a:effectLst/>
                <a:latin typeface="Cairo"/>
                <a:ea typeface="Calibri" panose="020F0502020204030204" pitchFamily="34" charset="0"/>
                <a:cs typeface="Arial" panose="020B0604020202020204" pitchFamily="34" charset="0"/>
              </a:rPr>
              <a:t>لمشاركتة الفعالة في ..................وذلك يوم ...../  / 202 المقام في......... وتمثلت مشاركة (اسم امشارك) في .............</a:t>
            </a:r>
          </a:p>
          <a:p>
            <a:pPr marL="0" marR="0" algn="r" rtl="1">
              <a:lnSpc>
                <a:spcPct val="115000"/>
              </a:lnSpc>
              <a:spcBef>
                <a:spcPts val="0"/>
              </a:spcBef>
              <a:spcAft>
                <a:spcPts val="1000"/>
              </a:spcAft>
            </a:pPr>
            <a:r>
              <a:rPr lang="ar-IQ" sz="2000" b="1" dirty="0">
                <a:solidFill>
                  <a:schemeClr val="tx1"/>
                </a:solidFill>
                <a:effectLst/>
                <a:latin typeface="Cairo"/>
                <a:ea typeface="Calibri" panose="020F0502020204030204" pitchFamily="34" charset="0"/>
                <a:cs typeface="Arial" panose="020B0604020202020204" pitchFamily="34" charset="0"/>
              </a:rPr>
              <a:t> </a:t>
            </a:r>
          </a:p>
          <a:p>
            <a:pPr marL="0" marR="0" algn="r" rtl="1">
              <a:lnSpc>
                <a:spcPct val="115000"/>
              </a:lnSpc>
              <a:spcBef>
                <a:spcPts val="0"/>
              </a:spcBef>
              <a:spcAft>
                <a:spcPts val="1000"/>
              </a:spcAft>
            </a:pPr>
            <a:endParaRPr lang="ar-IQ" sz="2000" b="1" dirty="0">
              <a:solidFill>
                <a:schemeClr val="tx1"/>
              </a:solidFill>
              <a:latin typeface="Cairo"/>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endParaRPr lang="ar-IQ" sz="2000" b="1" dirty="0">
              <a:solidFill>
                <a:schemeClr val="tx1"/>
              </a:solidFill>
              <a:effectLst/>
              <a:latin typeface="Cairo"/>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endParaRPr lang="ar-IQ" sz="2000" b="1" dirty="0">
              <a:solidFill>
                <a:schemeClr val="tx1"/>
              </a:solidFill>
              <a:latin typeface="Cairo"/>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endParaRPr lang="ar-IQ" sz="2000" b="1" dirty="0">
              <a:solidFill>
                <a:schemeClr val="tx1"/>
              </a:solidFill>
              <a:effectLst/>
              <a:latin typeface="Cairo"/>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endParaRPr lang="ar-IQ" sz="2000" b="1" dirty="0">
              <a:solidFill>
                <a:schemeClr val="tx1"/>
              </a:solidFill>
              <a:latin typeface="Cairo"/>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endParaRPr lang="ar-IQ" sz="2000" b="1" dirty="0">
              <a:solidFill>
                <a:schemeClr val="tx1"/>
              </a:solidFill>
              <a:effectLst/>
              <a:latin typeface="Cairo"/>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endParaRPr lang="ar-IQ" sz="1800" dirty="0">
              <a:solidFill>
                <a:srgbClr val="373331"/>
              </a:solidFill>
              <a:effectLst/>
              <a:latin typeface="Cairo"/>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24968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08F94AF-9EC0-5498-75CE-D2720750C812}"/>
              </a:ext>
            </a:extLst>
          </p:cNvPr>
          <p:cNvSpPr>
            <a:spLocks noGrp="1"/>
          </p:cNvSpPr>
          <p:nvPr>
            <p:ph type="title"/>
          </p:nvPr>
        </p:nvSpPr>
        <p:spPr>
          <a:xfrm>
            <a:off x="2592924" y="624110"/>
            <a:ext cx="8911687" cy="719498"/>
          </a:xfrm>
        </p:spPr>
        <p:txBody>
          <a:bodyPr>
            <a:normAutofit/>
          </a:bodyPr>
          <a:lstStyle/>
          <a:p>
            <a:pPr algn="ctr"/>
            <a:r>
              <a:rPr kumimoji="0" lang="ar-IQ"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Tahoma" panose="020B0604030504040204" pitchFamily="34" charset="0"/>
              </a:rPr>
              <a:t>ادراج الصورخاصة بنموذج </a:t>
            </a:r>
            <a:r>
              <a:rPr lang="ar-IQ" dirty="0">
                <a:solidFill>
                  <a:prstClr val="black">
                    <a:lumMod val="85000"/>
                    <a:lumOff val="15000"/>
                  </a:prstClr>
                </a:solidFill>
                <a:latin typeface="Century Gothic" panose="020B0502020202020204"/>
                <a:cs typeface="Tahoma" panose="020B0604030504040204" pitchFamily="34" charset="0"/>
              </a:rPr>
              <a:t>كتاب الشكر والتقدير</a:t>
            </a:r>
            <a:endParaRPr lang="en-US" dirty="0"/>
          </a:p>
        </p:txBody>
      </p:sp>
      <p:sp>
        <p:nvSpPr>
          <p:cNvPr id="4" name="عنصر نائب للمحتوى 3">
            <a:extLst>
              <a:ext uri="{FF2B5EF4-FFF2-40B4-BE49-F238E27FC236}">
                <a16:creationId xmlns:a16="http://schemas.microsoft.com/office/drawing/2014/main" id="{27B44757-B633-182E-1BB1-7B762CA9A429}"/>
              </a:ext>
            </a:extLst>
          </p:cNvPr>
          <p:cNvSpPr>
            <a:spLocks noGrp="1"/>
          </p:cNvSpPr>
          <p:nvPr>
            <p:ph sz="half" idx="2"/>
          </p:nvPr>
        </p:nvSpPr>
        <p:spPr>
          <a:xfrm>
            <a:off x="5161922" y="1936875"/>
            <a:ext cx="4313864" cy="3777622"/>
          </a:xfrm>
          <a:solidFill>
            <a:schemeClr val="accent2">
              <a:lumMod val="40000"/>
              <a:lumOff val="60000"/>
            </a:schemeClr>
          </a:solidFill>
        </p:spPr>
        <p:txBody>
          <a:bodyPr/>
          <a:lstStyle/>
          <a:p>
            <a:pPr algn="ctr"/>
            <a:endParaRPr lang="en-US" dirty="0"/>
          </a:p>
        </p:txBody>
      </p:sp>
      <p:sp>
        <p:nvSpPr>
          <p:cNvPr id="6" name="مربع نص 5">
            <a:extLst>
              <a:ext uri="{FF2B5EF4-FFF2-40B4-BE49-F238E27FC236}">
                <a16:creationId xmlns:a16="http://schemas.microsoft.com/office/drawing/2014/main" id="{66920F04-8083-5145-B471-5B3BDC761C6D}"/>
              </a:ext>
            </a:extLst>
          </p:cNvPr>
          <p:cNvSpPr txBox="1"/>
          <p:nvPr/>
        </p:nvSpPr>
        <p:spPr>
          <a:xfrm>
            <a:off x="5853598" y="2691493"/>
            <a:ext cx="2659225" cy="369332"/>
          </a:xfrm>
          <a:prstGeom prst="rect">
            <a:avLst/>
          </a:prstGeom>
          <a:noFill/>
        </p:spPr>
        <p:txBody>
          <a:bodyPr wrap="square" rtlCol="0">
            <a:spAutoFit/>
          </a:bodyPr>
          <a:lstStyle/>
          <a:p>
            <a:pPr algn="ctr"/>
            <a:r>
              <a:rPr lang="ar-IQ" b="1" dirty="0">
                <a:solidFill>
                  <a:schemeClr val="tx1"/>
                </a:solidFill>
              </a:rPr>
              <a:t>صورة شخصية رسمية</a:t>
            </a:r>
            <a:endParaRPr lang="en-US" b="1" dirty="0">
              <a:solidFill>
                <a:schemeClr val="tx1"/>
              </a:solidFill>
            </a:endParaRPr>
          </a:p>
        </p:txBody>
      </p:sp>
    </p:spTree>
    <p:extLst>
      <p:ext uri="{BB962C8B-B14F-4D97-AF65-F5344CB8AC3E}">
        <p14:creationId xmlns:p14="http://schemas.microsoft.com/office/powerpoint/2010/main" val="246197272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85191</TotalTime>
  <Words>1235</Words>
  <Application>Microsoft Office PowerPoint</Application>
  <PresentationFormat>Widescreen</PresentationFormat>
  <Paragraphs>154</Paragraphs>
  <Slides>18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18</vt:i4>
      </vt:variant>
    </vt:vector>
  </HeadingPairs>
  <TitlesOfParts>
    <vt:vector size="30" baseType="lpstr">
      <vt:lpstr>Arial</vt:lpstr>
      <vt:lpstr>Arial</vt:lpstr>
      <vt:lpstr>Cairo</vt:lpstr>
      <vt:lpstr>Calibri</vt:lpstr>
      <vt:lpstr>Century Gothic</vt:lpstr>
      <vt:lpstr>Droid Arabic Kufi</vt:lpstr>
      <vt:lpstr>Noto Sans Arabic</vt:lpstr>
      <vt:lpstr>Simplified Arabic</vt:lpstr>
      <vt:lpstr>Tajawal</vt:lpstr>
      <vt:lpstr>Times New Roman</vt:lpstr>
      <vt:lpstr>Wingdings 3</vt:lpstr>
      <vt:lpstr>Wisp</vt:lpstr>
      <vt:lpstr>كيفية كتابة الخبر في الموقع الالكتروني</vt:lpstr>
      <vt:lpstr>PowerPoint Presentation</vt:lpstr>
      <vt:lpstr>ادراج الصورخاصة بنموذج المناقشات </vt:lpstr>
      <vt:lpstr>PowerPoint Presentation</vt:lpstr>
      <vt:lpstr>ادراج صورة خاصة بنموذج اصدار كتاب </vt:lpstr>
      <vt:lpstr>PowerPoint Presentation</vt:lpstr>
      <vt:lpstr>ادراج الصورخاصة بنموذج براءة الاختراع </vt:lpstr>
      <vt:lpstr>PowerPoint Presentation</vt:lpstr>
      <vt:lpstr>ادراج الصورخاصة بنموذج كتاب الشكر والتقدير</vt:lpstr>
      <vt:lpstr>PowerPoint Presentation</vt:lpstr>
      <vt:lpstr>ادراج الصورخاصة بنموذج الورش والندوات والمحاضرات</vt:lpstr>
      <vt:lpstr>نموذج لتحرير الاخبارالخاصة بمذكرات التفاهم والتعاقد </vt:lpstr>
      <vt:lpstr>PowerPoint Presentation</vt:lpstr>
      <vt:lpstr>نموذج لتحرير الاخبارالخاصة باختيار باحث في مجلة عالمية</vt:lpstr>
      <vt:lpstr>ادراج الصور خاصة باختيار باحث في مجلة عالمية أو محلية </vt:lpstr>
      <vt:lpstr>نموذج لتحرير الاخبارالخاصة بالترقيات العلمية</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كيفية كتابة الخبر في الموقع الالكتروني</dc:title>
  <dc:creator>Web site Manager - College of Engineering - University of Baghdad</dc:creator>
  <cp:lastModifiedBy>NS</cp:lastModifiedBy>
  <cp:revision>73</cp:revision>
  <dcterms:created xsi:type="dcterms:W3CDTF">2023-08-30T09:04:38Z</dcterms:created>
  <dcterms:modified xsi:type="dcterms:W3CDTF">2024-03-18T07:23:02Z</dcterms:modified>
</cp:coreProperties>
</file>